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2" r:id="rId1"/>
  </p:sldMasterIdLst>
  <p:notesMasterIdLst>
    <p:notesMasterId r:id="rId43"/>
  </p:notesMasterIdLst>
  <p:handoutMasterIdLst>
    <p:handoutMasterId r:id="rId44"/>
  </p:handoutMasterIdLst>
  <p:sldIdLst>
    <p:sldId id="256" r:id="rId2"/>
    <p:sldId id="257" r:id="rId3"/>
    <p:sldId id="258" r:id="rId4"/>
    <p:sldId id="259" r:id="rId5"/>
    <p:sldId id="260" r:id="rId6"/>
    <p:sldId id="261" r:id="rId7"/>
    <p:sldId id="262" r:id="rId8"/>
    <p:sldId id="263" r:id="rId9"/>
    <p:sldId id="264" r:id="rId10"/>
    <p:sldId id="265" r:id="rId11"/>
    <p:sldId id="269" r:id="rId12"/>
    <p:sldId id="266" r:id="rId13"/>
    <p:sldId id="267" r:id="rId14"/>
    <p:sldId id="268" r:id="rId15"/>
    <p:sldId id="278" r:id="rId16"/>
    <p:sldId id="270" r:id="rId17"/>
    <p:sldId id="271" r:id="rId18"/>
    <p:sldId id="272" r:id="rId19"/>
    <p:sldId id="273" r:id="rId20"/>
    <p:sldId id="274" r:id="rId21"/>
    <p:sldId id="275" r:id="rId22"/>
    <p:sldId id="277" r:id="rId23"/>
    <p:sldId id="276"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6858000" type="screen4x3"/>
  <p:notesSz cx="7099300"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67" autoAdjust="0"/>
    <p:restoredTop sz="94660"/>
  </p:normalViewPr>
  <p:slideViewPr>
    <p:cSldViewPr>
      <p:cViewPr varScale="1">
        <p:scale>
          <a:sx n="69" d="100"/>
          <a:sy n="69" d="100"/>
        </p:scale>
        <p:origin x="-1596" y="-96"/>
      </p:cViewPr>
      <p:guideLst>
        <p:guide orient="horz" pos="2160"/>
        <p:guide pos="2880"/>
      </p:guideLst>
    </p:cSldViewPr>
  </p:slideViewPr>
  <p:notesTextViewPr>
    <p:cViewPr>
      <p:scale>
        <a:sx n="100" d="100"/>
        <a:sy n="100" d="100"/>
      </p:scale>
      <p:origin x="0" y="0"/>
    </p:cViewPr>
  </p:notesTextViewPr>
  <p:notesViewPr>
    <p:cSldViewPr>
      <p:cViewPr varScale="1">
        <p:scale>
          <a:sx n="50" d="100"/>
          <a:sy n="50" d="100"/>
        </p:scale>
        <p:origin x="-2982" y="-96"/>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09F0B-262C-4FC1-B4B2-6CE1041716FF}"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fr-FR"/>
        </a:p>
      </dgm:t>
    </dgm:pt>
    <dgm:pt modelId="{CC7A09D6-CF51-4503-A499-AEF2F86A612F}">
      <dgm:prSet phldrT="[Texte]" custT="1">
        <dgm:style>
          <a:lnRef idx="1">
            <a:schemeClr val="accent3"/>
          </a:lnRef>
          <a:fillRef idx="2">
            <a:schemeClr val="accent3"/>
          </a:fillRef>
          <a:effectRef idx="1">
            <a:schemeClr val="accent3"/>
          </a:effectRef>
          <a:fontRef idx="minor">
            <a:schemeClr val="dk1"/>
          </a:fontRef>
        </dgm:style>
      </dgm:prSet>
      <dgm:spPr>
        <a:xfrm>
          <a:off x="2924185" y="2376261"/>
          <a:ext cx="1520108" cy="711836"/>
        </a:xfrm>
        <a:prstGeom prst="ellipse">
          <a:avLst/>
        </a:prstGeom>
        <a:ln/>
      </dgm:spPr>
      <dgm:t>
        <a:bodyPr/>
        <a:lstStyle/>
        <a:p>
          <a:r>
            <a:rPr lang="fr-FR" sz="800" dirty="0" smtClean="0">
              <a:solidFill>
                <a:sysClr val="windowText" lastClr="000000"/>
              </a:solidFill>
              <a:latin typeface="Calibri"/>
              <a:ea typeface="+mn-ea"/>
              <a:cs typeface="+mn-cs"/>
            </a:rPr>
            <a:t>Compétences</a:t>
          </a:r>
          <a:endParaRPr lang="fr-FR" sz="800" dirty="0">
            <a:solidFill>
              <a:sysClr val="windowText" lastClr="000000"/>
            </a:solidFill>
            <a:latin typeface="Calibri"/>
            <a:ea typeface="+mn-ea"/>
            <a:cs typeface="+mn-cs"/>
          </a:endParaRPr>
        </a:p>
      </dgm:t>
    </dgm:pt>
    <dgm:pt modelId="{6C9F694C-4D87-42C9-A17F-036DA80877D9}" type="parTrans" cxnId="{9B22C6CD-3D1B-4DDE-AE75-083131893F2D}">
      <dgm:prSet/>
      <dgm:spPr/>
      <dgm:t>
        <a:bodyPr/>
        <a:lstStyle/>
        <a:p>
          <a:endParaRPr lang="fr-FR" sz="800"/>
        </a:p>
      </dgm:t>
    </dgm:pt>
    <dgm:pt modelId="{E04762FD-5F95-45CE-AE4B-76F0F4EDD05D}" type="sibTrans" cxnId="{9B22C6CD-3D1B-4DDE-AE75-083131893F2D}">
      <dgm:prSet/>
      <dgm:spPr/>
      <dgm:t>
        <a:bodyPr/>
        <a:lstStyle/>
        <a:p>
          <a:endParaRPr lang="fr-FR" sz="800"/>
        </a:p>
      </dgm:t>
    </dgm:pt>
    <dgm:pt modelId="{D15BCD82-54F2-4B53-AD5B-FCD43A008746}">
      <dgm:prSet phldrT="[Texte]" custT="1">
        <dgm:style>
          <a:lnRef idx="1">
            <a:schemeClr val="accent5"/>
          </a:lnRef>
          <a:fillRef idx="2">
            <a:schemeClr val="accent5"/>
          </a:fillRef>
          <a:effectRef idx="1">
            <a:schemeClr val="accent5"/>
          </a:effectRef>
          <a:fontRef idx="minor">
            <a:schemeClr val="dk1"/>
          </a:fontRef>
        </dgm:style>
      </dgm:prSet>
      <dgm:spPr>
        <a:xfrm>
          <a:off x="3024335" y="936110"/>
          <a:ext cx="1368097" cy="510355"/>
        </a:xfrm>
        <a:prstGeom prst="ellipse">
          <a:avLst/>
        </a:prstGeom>
        <a:ln/>
      </dgm:spPr>
      <dgm:t>
        <a:bodyPr/>
        <a:lstStyle/>
        <a:p>
          <a:r>
            <a:rPr lang="fr-FR" sz="800" dirty="0" smtClean="0">
              <a:solidFill>
                <a:sysClr val="windowText" lastClr="000000"/>
              </a:solidFill>
              <a:latin typeface="Calibri"/>
              <a:ea typeface="+mn-ea"/>
              <a:cs typeface="+mn-cs"/>
            </a:rPr>
            <a:t>Concevoir</a:t>
          </a:r>
        </a:p>
      </dgm:t>
    </dgm:pt>
    <dgm:pt modelId="{5E9DFCFE-8035-47FF-8737-041E4392E51E}" type="parTrans" cxnId="{69DBF3AA-50E3-4C2F-93BC-81D38815D9F2}">
      <dgm:prSet custT="1">
        <dgm:style>
          <a:lnRef idx="1">
            <a:schemeClr val="accent5"/>
          </a:lnRef>
          <a:fillRef idx="2">
            <a:schemeClr val="accent5"/>
          </a:fillRef>
          <a:effectRef idx="1">
            <a:schemeClr val="accent5"/>
          </a:effectRef>
          <a:fontRef idx="minor">
            <a:schemeClr val="dk1"/>
          </a:fontRef>
        </dgm:style>
      </dgm:prSet>
      <dgm:spPr>
        <a:xfrm rot="16253861">
          <a:off x="3450452" y="1666895"/>
          <a:ext cx="492859"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D82A9993-BEF0-4F2B-A0FE-323133071D30}" type="sibTrans" cxnId="{69DBF3AA-50E3-4C2F-93BC-81D38815D9F2}">
      <dgm:prSet/>
      <dgm:spPr/>
      <dgm:t>
        <a:bodyPr/>
        <a:lstStyle/>
        <a:p>
          <a:endParaRPr lang="fr-FR" sz="800"/>
        </a:p>
      </dgm:t>
    </dgm:pt>
    <dgm:pt modelId="{7D5AD727-B52D-4C15-8F81-ECF40C366E06}">
      <dgm:prSet phldrT="[Texte]" custT="1">
        <dgm:style>
          <a:lnRef idx="1">
            <a:schemeClr val="accent2"/>
          </a:lnRef>
          <a:fillRef idx="2">
            <a:schemeClr val="accent2"/>
          </a:fillRef>
          <a:effectRef idx="1">
            <a:schemeClr val="accent2"/>
          </a:effectRef>
          <a:fontRef idx="minor">
            <a:schemeClr val="dk1"/>
          </a:fontRef>
        </dgm:style>
      </dgm:prSet>
      <dgm:spPr>
        <a:xfrm>
          <a:off x="4824531" y="1440158"/>
          <a:ext cx="1368097" cy="617436"/>
        </a:xfrm>
        <a:prstGeom prst="ellipse">
          <a:avLst/>
        </a:prstGeom>
        <a:ln/>
      </dgm:spPr>
      <dgm:t>
        <a:bodyPr/>
        <a:lstStyle/>
        <a:p>
          <a:r>
            <a:rPr lang="fr-FR" sz="800" dirty="0" smtClean="0">
              <a:solidFill>
                <a:sysClr val="windowText" lastClr="000000"/>
              </a:solidFill>
              <a:latin typeface="Calibri"/>
              <a:ea typeface="+mn-ea"/>
              <a:cs typeface="+mn-cs"/>
            </a:rPr>
            <a:t>Réaliser</a:t>
          </a:r>
          <a:endParaRPr lang="fr-FR" sz="800" dirty="0">
            <a:solidFill>
              <a:sysClr val="windowText" lastClr="000000"/>
            </a:solidFill>
            <a:latin typeface="Calibri"/>
            <a:ea typeface="+mn-ea"/>
            <a:cs typeface="+mn-cs"/>
          </a:endParaRPr>
        </a:p>
      </dgm:t>
    </dgm:pt>
    <dgm:pt modelId="{FC2CD8C7-22DE-4FD8-BE5C-B5EFF3818DD1}" type="parTrans" cxnId="{1F6E322F-7A32-46B3-8384-36E159BC6A7B}">
      <dgm:prSet custT="1">
        <dgm:style>
          <a:lnRef idx="1">
            <a:schemeClr val="accent2"/>
          </a:lnRef>
          <a:fillRef idx="2">
            <a:schemeClr val="accent2"/>
          </a:fillRef>
          <a:effectRef idx="1">
            <a:schemeClr val="accent2"/>
          </a:effectRef>
          <a:fontRef idx="minor">
            <a:schemeClr val="dk1"/>
          </a:fontRef>
        </dgm:style>
      </dgm:prSet>
      <dgm:spPr>
        <a:xfrm rot="19900543">
          <a:off x="4345840" y="1973288"/>
          <a:ext cx="533870"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92842FD9-58C7-469D-B912-ED30619B3461}" type="sibTrans" cxnId="{1F6E322F-7A32-46B3-8384-36E159BC6A7B}">
      <dgm:prSet/>
      <dgm:spPr/>
      <dgm:t>
        <a:bodyPr/>
        <a:lstStyle/>
        <a:p>
          <a:endParaRPr lang="fr-FR" sz="800"/>
        </a:p>
      </dgm:t>
    </dgm:pt>
    <dgm:pt modelId="{CCC2B308-0DFF-4091-B48B-803AE41778E3}">
      <dgm:prSet phldrT="[Texte]" custT="1">
        <dgm:style>
          <a:lnRef idx="1">
            <a:schemeClr val="accent2"/>
          </a:lnRef>
          <a:fillRef idx="2">
            <a:schemeClr val="accent2"/>
          </a:fillRef>
          <a:effectRef idx="1">
            <a:schemeClr val="accent2"/>
          </a:effectRef>
          <a:fontRef idx="minor">
            <a:schemeClr val="dk1"/>
          </a:fontRef>
        </dgm:style>
      </dgm:prSet>
      <dgm:spPr>
        <a:xfrm>
          <a:off x="4999263" y="2873204"/>
          <a:ext cx="1368097" cy="630501"/>
        </a:xfrm>
        <a:prstGeom prst="ellipse">
          <a:avLst/>
        </a:prstGeom>
        <a:ln/>
      </dgm:spPr>
      <dgm:t>
        <a:bodyPr/>
        <a:lstStyle/>
        <a:p>
          <a:r>
            <a:rPr lang="fr-FR" sz="800" dirty="0" smtClean="0">
              <a:solidFill>
                <a:sysClr val="windowText" lastClr="000000"/>
              </a:solidFill>
              <a:latin typeface="Calibri"/>
              <a:ea typeface="+mn-ea"/>
              <a:cs typeface="+mn-cs"/>
            </a:rPr>
            <a:t>Expérimenter</a:t>
          </a:r>
          <a:endParaRPr lang="fr-FR" sz="800" dirty="0">
            <a:solidFill>
              <a:sysClr val="windowText" lastClr="000000"/>
            </a:solidFill>
            <a:latin typeface="Calibri"/>
            <a:ea typeface="+mn-ea"/>
            <a:cs typeface="+mn-cs"/>
          </a:endParaRPr>
        </a:p>
      </dgm:t>
    </dgm:pt>
    <dgm:pt modelId="{7B81B71B-46D0-4A6D-830C-D40787DA03E8}" type="parTrans" cxnId="{E293F5C5-9FA2-4796-846E-318452D9245E}">
      <dgm:prSet custT="1">
        <dgm:style>
          <a:lnRef idx="1">
            <a:schemeClr val="accent2"/>
          </a:lnRef>
          <a:fillRef idx="2">
            <a:schemeClr val="accent2"/>
          </a:fillRef>
          <a:effectRef idx="1">
            <a:schemeClr val="accent2"/>
          </a:effectRef>
          <a:fontRef idx="minor">
            <a:schemeClr val="dk1"/>
          </a:fontRef>
        </dgm:style>
      </dgm:prSet>
      <dgm:spPr>
        <a:xfrm rot="771429">
          <a:off x="4517299" y="2707507"/>
          <a:ext cx="382096"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86F0E311-87DC-4734-807F-C04DD816D27D}" type="sibTrans" cxnId="{E293F5C5-9FA2-4796-846E-318452D9245E}">
      <dgm:prSet/>
      <dgm:spPr/>
      <dgm:t>
        <a:bodyPr/>
        <a:lstStyle/>
        <a:p>
          <a:endParaRPr lang="fr-FR" sz="800"/>
        </a:p>
      </dgm:t>
    </dgm:pt>
    <dgm:pt modelId="{429AED82-4220-4FA6-BFD1-9BFC6D52522A}">
      <dgm:prSet phldrT="[Texte]" custT="1">
        <dgm:style>
          <a:lnRef idx="1">
            <a:schemeClr val="accent5"/>
          </a:lnRef>
          <a:fillRef idx="2">
            <a:schemeClr val="accent5"/>
          </a:fillRef>
          <a:effectRef idx="1">
            <a:schemeClr val="accent5"/>
          </a:effectRef>
          <a:fontRef idx="minor">
            <a:schemeClr val="dk1"/>
          </a:fontRef>
        </dgm:style>
      </dgm:prSet>
      <dgm:spPr>
        <a:xfrm>
          <a:off x="1296144" y="1440159"/>
          <a:ext cx="1368097" cy="614248"/>
        </a:xfrm>
        <a:prstGeom prst="ellipse">
          <a:avLst/>
        </a:prstGeom>
        <a:ln/>
      </dgm:spPr>
      <dgm:t>
        <a:bodyPr/>
        <a:lstStyle/>
        <a:p>
          <a:r>
            <a:rPr lang="fr-FR" sz="800" dirty="0" smtClean="0">
              <a:solidFill>
                <a:sysClr val="windowText" lastClr="000000"/>
              </a:solidFill>
              <a:latin typeface="Calibri"/>
              <a:ea typeface="+mn-ea"/>
              <a:cs typeface="+mn-cs"/>
            </a:rPr>
            <a:t>Communiquer</a:t>
          </a:r>
        </a:p>
      </dgm:t>
    </dgm:pt>
    <dgm:pt modelId="{51BD329E-6830-43BB-B09C-E770653834F2}" type="parTrans" cxnId="{A2BEC598-FE8B-4C64-832D-EFF2E6F316C2}">
      <dgm:prSet custT="1">
        <dgm:style>
          <a:lnRef idx="1">
            <a:schemeClr val="accent5"/>
          </a:lnRef>
          <a:fillRef idx="2">
            <a:schemeClr val="accent5"/>
          </a:fillRef>
          <a:effectRef idx="1">
            <a:schemeClr val="accent5"/>
          </a:effectRef>
          <a:fontRef idx="minor">
            <a:schemeClr val="dk1"/>
          </a:fontRef>
        </dgm:style>
      </dgm:prSet>
      <dgm:spPr>
        <a:xfrm rot="12601610">
          <a:off x="2568212" y="1971300"/>
          <a:ext cx="493359"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3D00A040-3661-4F05-9AED-3F7171D38CC8}" type="sibTrans" cxnId="{A2BEC598-FE8B-4C64-832D-EFF2E6F316C2}">
      <dgm:prSet/>
      <dgm:spPr/>
      <dgm:t>
        <a:bodyPr/>
        <a:lstStyle/>
        <a:p>
          <a:endParaRPr lang="fr-FR" sz="800"/>
        </a:p>
      </dgm:t>
    </dgm:pt>
    <dgm:pt modelId="{FB167E6D-95F4-486A-9684-49CF8F1EDC35}">
      <dgm:prSet phldrT="[Texte]" custT="1">
        <dgm:style>
          <a:lnRef idx="1">
            <a:schemeClr val="accent3"/>
          </a:lnRef>
          <a:fillRef idx="2">
            <a:schemeClr val="accent3"/>
          </a:fillRef>
          <a:effectRef idx="1">
            <a:schemeClr val="accent3"/>
          </a:effectRef>
          <a:fontRef idx="minor">
            <a:schemeClr val="dk1"/>
          </a:fontRef>
        </dgm:style>
      </dgm:prSet>
      <dgm:spPr>
        <a:xfrm>
          <a:off x="4104453" y="3888427"/>
          <a:ext cx="1368097" cy="532477"/>
        </a:xfrm>
        <a:prstGeom prst="ellipse">
          <a:avLst/>
        </a:prstGeom>
        <a:ln/>
      </dgm:spPr>
      <dgm:t>
        <a:bodyPr/>
        <a:lstStyle/>
        <a:p>
          <a:r>
            <a:rPr lang="fr-FR" sz="800" dirty="0" smtClean="0">
              <a:solidFill>
                <a:sysClr val="windowText" lastClr="000000"/>
              </a:solidFill>
              <a:latin typeface="Calibri"/>
              <a:ea typeface="+mn-ea"/>
              <a:cs typeface="+mn-cs"/>
            </a:rPr>
            <a:t>Analyser</a:t>
          </a:r>
        </a:p>
      </dgm:t>
    </dgm:pt>
    <dgm:pt modelId="{DB17F1C1-8100-4A84-9268-85BC9401DCC5}" type="parTrans" cxnId="{EDE851F5-EECF-41D5-A859-0BED15D98140}">
      <dgm:prSet custT="1">
        <dgm:style>
          <a:lnRef idx="1">
            <a:schemeClr val="accent3"/>
          </a:lnRef>
          <a:fillRef idx="2">
            <a:schemeClr val="accent3"/>
          </a:fillRef>
          <a:effectRef idx="1">
            <a:schemeClr val="accent3"/>
          </a:effectRef>
          <a:fontRef idx="minor">
            <a:schemeClr val="dk1"/>
          </a:fontRef>
        </dgm:style>
      </dgm:prSet>
      <dgm:spPr>
        <a:xfrm rot="3130689">
          <a:off x="3978089" y="3212328"/>
          <a:ext cx="558987"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CF9EB4C0-46C5-472F-847A-42C49CDB749A}" type="sibTrans" cxnId="{EDE851F5-EECF-41D5-A859-0BED15D98140}">
      <dgm:prSet/>
      <dgm:spPr/>
      <dgm:t>
        <a:bodyPr/>
        <a:lstStyle/>
        <a:p>
          <a:endParaRPr lang="fr-FR" sz="800"/>
        </a:p>
      </dgm:t>
    </dgm:pt>
    <dgm:pt modelId="{AF54BFE1-C9F7-4646-9391-D6163A259868}">
      <dgm:prSet phldrT="[Texte]" custT="1">
        <dgm:style>
          <a:lnRef idx="1">
            <a:schemeClr val="accent3"/>
          </a:lnRef>
          <a:fillRef idx="2">
            <a:schemeClr val="accent3"/>
          </a:fillRef>
          <a:effectRef idx="1">
            <a:schemeClr val="accent3"/>
          </a:effectRef>
          <a:fontRef idx="minor">
            <a:schemeClr val="dk1"/>
          </a:fontRef>
        </dgm:style>
      </dgm:prSet>
      <dgm:spPr>
        <a:xfrm>
          <a:off x="2088233" y="3888435"/>
          <a:ext cx="1368097" cy="532477"/>
        </a:xfrm>
        <a:prstGeom prst="ellipse">
          <a:avLst/>
        </a:prstGeom>
        <a:ln/>
      </dgm:spPr>
      <dgm:t>
        <a:bodyPr/>
        <a:lstStyle/>
        <a:p>
          <a:r>
            <a:rPr lang="fr-FR" sz="800" dirty="0" smtClean="0">
              <a:solidFill>
                <a:sysClr val="windowText" lastClr="000000"/>
              </a:solidFill>
              <a:latin typeface="Calibri"/>
              <a:ea typeface="+mn-ea"/>
              <a:cs typeface="+mn-cs"/>
            </a:rPr>
            <a:t>Modéliser</a:t>
          </a:r>
        </a:p>
      </dgm:t>
    </dgm:pt>
    <dgm:pt modelId="{3EB26ABE-F2BD-4028-99EC-F1E8582BA826}" type="parTrans" cxnId="{738194C6-EC65-440B-ACBA-EA2A0BF276CE}">
      <dgm:prSet custT="1">
        <dgm:style>
          <a:lnRef idx="1">
            <a:schemeClr val="accent3"/>
          </a:lnRef>
          <a:fillRef idx="2">
            <a:schemeClr val="accent3"/>
          </a:fillRef>
          <a:effectRef idx="1">
            <a:schemeClr val="accent3"/>
          </a:effectRef>
          <a:fontRef idx="minor">
            <a:schemeClr val="dk1"/>
          </a:fontRef>
        </dgm:style>
      </dgm:prSet>
      <dgm:spPr>
        <a:xfrm rot="7359830">
          <a:off x="2950554" y="3213944"/>
          <a:ext cx="518312"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7568927D-FC3D-42AA-B1C2-779A2F90BA1A}" type="sibTrans" cxnId="{738194C6-EC65-440B-ACBA-EA2A0BF276CE}">
      <dgm:prSet/>
      <dgm:spPr/>
      <dgm:t>
        <a:bodyPr/>
        <a:lstStyle/>
        <a:p>
          <a:endParaRPr lang="fr-FR" sz="800"/>
        </a:p>
      </dgm:t>
    </dgm:pt>
    <dgm:pt modelId="{62C52E52-C1AD-47B5-9DB2-222920B632D5}">
      <dgm:prSet phldrT="[Texte]" custT="1">
        <dgm:style>
          <a:lnRef idx="1">
            <a:schemeClr val="accent2"/>
          </a:lnRef>
          <a:fillRef idx="2">
            <a:schemeClr val="accent2"/>
          </a:fillRef>
          <a:effectRef idx="1">
            <a:schemeClr val="accent2"/>
          </a:effectRef>
          <a:fontRef idx="minor">
            <a:schemeClr val="dk1"/>
          </a:fontRef>
        </dgm:style>
      </dgm:prSet>
      <dgm:spPr>
        <a:xfrm>
          <a:off x="1080112" y="2952332"/>
          <a:ext cx="1368097" cy="472253"/>
        </a:xfrm>
        <a:prstGeom prst="ellipse">
          <a:avLst/>
        </a:prstGeom>
        <a:ln/>
      </dgm:spPr>
      <dgm:t>
        <a:bodyPr/>
        <a:lstStyle/>
        <a:p>
          <a:r>
            <a:rPr lang="fr-FR" sz="800" dirty="0" smtClean="0">
              <a:solidFill>
                <a:sysClr val="windowText" lastClr="000000"/>
              </a:solidFill>
              <a:latin typeface="Calibri"/>
              <a:ea typeface="+mn-ea"/>
              <a:cs typeface="+mn-cs"/>
            </a:rPr>
            <a:t>Résoudre</a:t>
          </a:r>
        </a:p>
      </dgm:t>
    </dgm:pt>
    <dgm:pt modelId="{5B9EB4C0-1E68-48AE-AF26-3DE02EFE5D06}" type="parTrans" cxnId="{28593B54-6CAA-46DD-A60F-B65FBE49C607}">
      <dgm:prSet custT="1">
        <dgm:style>
          <a:lnRef idx="1">
            <a:schemeClr val="accent2"/>
          </a:lnRef>
          <a:fillRef idx="2">
            <a:schemeClr val="accent2"/>
          </a:fillRef>
          <a:effectRef idx="1">
            <a:schemeClr val="accent2"/>
          </a:effectRef>
          <a:fontRef idx="minor">
            <a:schemeClr val="dk1"/>
          </a:fontRef>
        </dgm:style>
      </dgm:prSet>
      <dgm:spPr>
        <a:xfrm rot="9997946">
          <a:off x="2492309" y="2713066"/>
          <a:ext cx="369814" cy="516836"/>
        </a:xfrm>
        <a:prstGeom prst="rightArrow">
          <a:avLst>
            <a:gd name="adj1" fmla="val 60000"/>
            <a:gd name="adj2" fmla="val 50000"/>
          </a:avLst>
        </a:prstGeom>
        <a:ln/>
      </dgm:spPr>
      <dgm:t>
        <a:bodyPr/>
        <a:lstStyle/>
        <a:p>
          <a:endParaRPr lang="fr-FR" sz="800">
            <a:solidFill>
              <a:sysClr val="windowText" lastClr="000000"/>
            </a:solidFill>
            <a:latin typeface="Calibri"/>
            <a:ea typeface="+mn-ea"/>
            <a:cs typeface="+mn-cs"/>
          </a:endParaRPr>
        </a:p>
      </dgm:t>
    </dgm:pt>
    <dgm:pt modelId="{E35DC3D1-23F4-46B8-A668-702D0A5F3BA7}" type="sibTrans" cxnId="{28593B54-6CAA-46DD-A60F-B65FBE49C607}">
      <dgm:prSet/>
      <dgm:spPr/>
      <dgm:t>
        <a:bodyPr/>
        <a:lstStyle/>
        <a:p>
          <a:endParaRPr lang="fr-FR" sz="800"/>
        </a:p>
      </dgm:t>
    </dgm:pt>
    <dgm:pt modelId="{27F82ACC-B48B-4BAF-B8F5-E19DE7EFBFE6}" type="pres">
      <dgm:prSet presAssocID="{EAC09F0B-262C-4FC1-B4B2-6CE1041716FF}" presName="Name0" presStyleCnt="0">
        <dgm:presLayoutVars>
          <dgm:chMax val="1"/>
          <dgm:dir/>
          <dgm:animLvl val="ctr"/>
          <dgm:resizeHandles val="exact"/>
        </dgm:presLayoutVars>
      </dgm:prSet>
      <dgm:spPr/>
      <dgm:t>
        <a:bodyPr/>
        <a:lstStyle/>
        <a:p>
          <a:endParaRPr lang="fr-FR"/>
        </a:p>
      </dgm:t>
    </dgm:pt>
    <dgm:pt modelId="{DF09870F-F5ED-4920-B7E1-9F0D91D7F1CD}" type="pres">
      <dgm:prSet presAssocID="{CC7A09D6-CF51-4503-A499-AEF2F86A612F}" presName="centerShape" presStyleLbl="node0" presStyleIdx="0" presStyleCnt="1" custScaleY="46828"/>
      <dgm:spPr/>
      <dgm:t>
        <a:bodyPr/>
        <a:lstStyle/>
        <a:p>
          <a:endParaRPr lang="fr-FR"/>
        </a:p>
      </dgm:t>
    </dgm:pt>
    <dgm:pt modelId="{A2FC416A-EBC7-46CE-8A00-5E59C50D8257}" type="pres">
      <dgm:prSet presAssocID="{5E9DFCFE-8035-47FF-8737-041E4392E51E}" presName="parTrans" presStyleLbl="sibTrans2D1" presStyleIdx="0" presStyleCnt="7"/>
      <dgm:spPr/>
      <dgm:t>
        <a:bodyPr/>
        <a:lstStyle/>
        <a:p>
          <a:endParaRPr lang="fr-FR"/>
        </a:p>
      </dgm:t>
    </dgm:pt>
    <dgm:pt modelId="{C36A42E1-BA91-4E47-B26A-022A82C87076}" type="pres">
      <dgm:prSet presAssocID="{5E9DFCFE-8035-47FF-8737-041E4392E51E}" presName="connectorText" presStyleLbl="sibTrans2D1" presStyleIdx="0" presStyleCnt="7"/>
      <dgm:spPr/>
      <dgm:t>
        <a:bodyPr/>
        <a:lstStyle/>
        <a:p>
          <a:endParaRPr lang="fr-FR"/>
        </a:p>
      </dgm:t>
    </dgm:pt>
    <dgm:pt modelId="{15FE29C2-5BA5-4DFC-BAC0-77F2915FA520}" type="pres">
      <dgm:prSet presAssocID="{D15BCD82-54F2-4B53-AD5B-FCD43A008746}" presName="node" presStyleLbl="node1" presStyleIdx="0" presStyleCnt="7" custScaleY="37304" custRadScaleRad="75157" custRadScaleInc="3491">
        <dgm:presLayoutVars>
          <dgm:bulletEnabled val="1"/>
        </dgm:presLayoutVars>
      </dgm:prSet>
      <dgm:spPr/>
      <dgm:t>
        <a:bodyPr/>
        <a:lstStyle/>
        <a:p>
          <a:endParaRPr lang="fr-FR"/>
        </a:p>
      </dgm:t>
    </dgm:pt>
    <dgm:pt modelId="{B1A927CB-9F4B-4F29-AD07-9974F3A6F2F9}" type="pres">
      <dgm:prSet presAssocID="{FC2CD8C7-22DE-4FD8-BE5C-B5EFF3818DD1}" presName="parTrans" presStyleLbl="sibTrans2D1" presStyleIdx="1" presStyleCnt="7"/>
      <dgm:spPr/>
      <dgm:t>
        <a:bodyPr/>
        <a:lstStyle/>
        <a:p>
          <a:endParaRPr lang="fr-FR"/>
        </a:p>
      </dgm:t>
    </dgm:pt>
    <dgm:pt modelId="{327B7C4E-C444-4ED2-92AB-EFA2130B78B5}" type="pres">
      <dgm:prSet presAssocID="{FC2CD8C7-22DE-4FD8-BE5C-B5EFF3818DD1}" presName="connectorText" presStyleLbl="sibTrans2D1" presStyleIdx="1" presStyleCnt="7"/>
      <dgm:spPr/>
      <dgm:t>
        <a:bodyPr/>
        <a:lstStyle/>
        <a:p>
          <a:endParaRPr lang="fr-FR"/>
        </a:p>
      </dgm:t>
    </dgm:pt>
    <dgm:pt modelId="{7FD38485-6BD0-444D-A652-5E06AE00A9E5}" type="pres">
      <dgm:prSet presAssocID="{7D5AD727-B52D-4C15-8F81-ECF40C366E06}" presName="node" presStyleLbl="node1" presStyleIdx="1" presStyleCnt="7" custScaleY="45131" custRadScaleRad="101072" custRadScaleInc="39850">
        <dgm:presLayoutVars>
          <dgm:bulletEnabled val="1"/>
        </dgm:presLayoutVars>
      </dgm:prSet>
      <dgm:spPr/>
      <dgm:t>
        <a:bodyPr/>
        <a:lstStyle/>
        <a:p>
          <a:endParaRPr lang="fr-FR"/>
        </a:p>
      </dgm:t>
    </dgm:pt>
    <dgm:pt modelId="{56098039-CBAF-478E-849E-420E970445A4}" type="pres">
      <dgm:prSet presAssocID="{7B81B71B-46D0-4A6D-830C-D40787DA03E8}" presName="parTrans" presStyleLbl="sibTrans2D1" presStyleIdx="2" presStyleCnt="7"/>
      <dgm:spPr/>
      <dgm:t>
        <a:bodyPr/>
        <a:lstStyle/>
        <a:p>
          <a:endParaRPr lang="fr-FR"/>
        </a:p>
      </dgm:t>
    </dgm:pt>
    <dgm:pt modelId="{01C07FA7-6127-46B1-A25D-7D27D71C42AE}" type="pres">
      <dgm:prSet presAssocID="{7B81B71B-46D0-4A6D-830C-D40787DA03E8}" presName="connectorText" presStyleLbl="sibTrans2D1" presStyleIdx="2" presStyleCnt="7"/>
      <dgm:spPr/>
      <dgm:t>
        <a:bodyPr/>
        <a:lstStyle/>
        <a:p>
          <a:endParaRPr lang="fr-FR"/>
        </a:p>
      </dgm:t>
    </dgm:pt>
    <dgm:pt modelId="{FAA93E91-15D2-48FB-9F1C-1C1D6FCB396A}" type="pres">
      <dgm:prSet presAssocID="{CCC2B308-0DFF-4091-B48B-803AE41778E3}" presName="node" presStyleLbl="node1" presStyleIdx="2" presStyleCnt="7" custScaleY="46086">
        <dgm:presLayoutVars>
          <dgm:bulletEnabled val="1"/>
        </dgm:presLayoutVars>
      </dgm:prSet>
      <dgm:spPr/>
      <dgm:t>
        <a:bodyPr/>
        <a:lstStyle/>
        <a:p>
          <a:endParaRPr lang="fr-FR"/>
        </a:p>
      </dgm:t>
    </dgm:pt>
    <dgm:pt modelId="{1DFFE085-0465-4C9C-91D0-B8BC9794280B}" type="pres">
      <dgm:prSet presAssocID="{DB17F1C1-8100-4A84-9268-85BC9401DCC5}" presName="parTrans" presStyleLbl="sibTrans2D1" presStyleIdx="3" presStyleCnt="7"/>
      <dgm:spPr/>
      <dgm:t>
        <a:bodyPr/>
        <a:lstStyle/>
        <a:p>
          <a:endParaRPr lang="fr-FR"/>
        </a:p>
      </dgm:t>
    </dgm:pt>
    <dgm:pt modelId="{80B1C042-E483-4375-8C28-86D3502EDF84}" type="pres">
      <dgm:prSet presAssocID="{DB17F1C1-8100-4A84-9268-85BC9401DCC5}" presName="connectorText" presStyleLbl="sibTrans2D1" presStyleIdx="3" presStyleCnt="7"/>
      <dgm:spPr/>
      <dgm:t>
        <a:bodyPr/>
        <a:lstStyle/>
        <a:p>
          <a:endParaRPr lang="fr-FR"/>
        </a:p>
      </dgm:t>
    </dgm:pt>
    <dgm:pt modelId="{57029F2B-C901-4E73-B66B-D494F113F112}" type="pres">
      <dgm:prSet presAssocID="{FB167E6D-95F4-486A-9684-49CF8F1EDC35}" presName="node" presStyleLbl="node1" presStyleIdx="3" presStyleCnt="7" custScaleY="38921" custRadScaleRad="87823" custRadScaleInc="-47085">
        <dgm:presLayoutVars>
          <dgm:bulletEnabled val="1"/>
        </dgm:presLayoutVars>
      </dgm:prSet>
      <dgm:spPr/>
      <dgm:t>
        <a:bodyPr/>
        <a:lstStyle/>
        <a:p>
          <a:endParaRPr lang="fr-FR"/>
        </a:p>
      </dgm:t>
    </dgm:pt>
    <dgm:pt modelId="{DB595E4D-B805-4A4A-88B2-DF5095B26C26}" type="pres">
      <dgm:prSet presAssocID="{3EB26ABE-F2BD-4028-99EC-F1E8582BA826}" presName="parTrans" presStyleLbl="sibTrans2D1" presStyleIdx="4" presStyleCnt="7"/>
      <dgm:spPr/>
      <dgm:t>
        <a:bodyPr/>
        <a:lstStyle/>
        <a:p>
          <a:endParaRPr lang="fr-FR"/>
        </a:p>
      </dgm:t>
    </dgm:pt>
    <dgm:pt modelId="{63F394C0-7139-45BF-B22D-425E9C732477}" type="pres">
      <dgm:prSet presAssocID="{3EB26ABE-F2BD-4028-99EC-F1E8582BA826}" presName="connectorText" presStyleLbl="sibTrans2D1" presStyleIdx="4" presStyleCnt="7"/>
      <dgm:spPr/>
      <dgm:t>
        <a:bodyPr/>
        <a:lstStyle/>
        <a:p>
          <a:endParaRPr lang="fr-FR"/>
        </a:p>
      </dgm:t>
    </dgm:pt>
    <dgm:pt modelId="{CDF56BA1-CC1C-4AF6-9FD5-5ECAD45B1E19}" type="pres">
      <dgm:prSet presAssocID="{AF54BFE1-C9F7-4646-9391-D6163A259868}" presName="node" presStyleLbl="node1" presStyleIdx="4" presStyleCnt="7" custScaleY="38921" custRadScaleRad="82406" custRadScaleInc="27026">
        <dgm:presLayoutVars>
          <dgm:bulletEnabled val="1"/>
        </dgm:presLayoutVars>
      </dgm:prSet>
      <dgm:spPr/>
      <dgm:t>
        <a:bodyPr/>
        <a:lstStyle/>
        <a:p>
          <a:endParaRPr lang="fr-FR"/>
        </a:p>
      </dgm:t>
    </dgm:pt>
    <dgm:pt modelId="{92EA049D-F3DB-461A-959D-8698A61CDADA}" type="pres">
      <dgm:prSet presAssocID="{5B9EB4C0-1E68-48AE-AF26-3DE02EFE5D06}" presName="parTrans" presStyleLbl="sibTrans2D1" presStyleIdx="5" presStyleCnt="7"/>
      <dgm:spPr/>
      <dgm:t>
        <a:bodyPr/>
        <a:lstStyle/>
        <a:p>
          <a:endParaRPr lang="fr-FR"/>
        </a:p>
      </dgm:t>
    </dgm:pt>
    <dgm:pt modelId="{88188D4A-CCE1-4990-A9B4-FA0168379059}" type="pres">
      <dgm:prSet presAssocID="{5B9EB4C0-1E68-48AE-AF26-3DE02EFE5D06}" presName="connectorText" presStyleLbl="sibTrans2D1" presStyleIdx="5" presStyleCnt="7"/>
      <dgm:spPr/>
      <dgm:t>
        <a:bodyPr/>
        <a:lstStyle/>
        <a:p>
          <a:endParaRPr lang="fr-FR"/>
        </a:p>
      </dgm:t>
    </dgm:pt>
    <dgm:pt modelId="{49BFCD7E-D52E-418B-850F-E0FEDBDC3C1A}" type="pres">
      <dgm:prSet presAssocID="{62C52E52-C1AD-47B5-9DB2-222920B632D5}" presName="node" presStyleLbl="node1" presStyleIdx="5" presStyleCnt="7" custScaleY="34519" custRadScaleRad="96248" custRadScaleInc="-1985">
        <dgm:presLayoutVars>
          <dgm:bulletEnabled val="1"/>
        </dgm:presLayoutVars>
      </dgm:prSet>
      <dgm:spPr/>
      <dgm:t>
        <a:bodyPr/>
        <a:lstStyle/>
        <a:p>
          <a:endParaRPr lang="fr-FR"/>
        </a:p>
      </dgm:t>
    </dgm:pt>
    <dgm:pt modelId="{D73A92E1-6647-4ED8-BAB6-78EC34CB8AD1}" type="pres">
      <dgm:prSet presAssocID="{51BD329E-6830-43BB-B09C-E770653834F2}" presName="parTrans" presStyleLbl="sibTrans2D1" presStyleIdx="6" presStyleCnt="7"/>
      <dgm:spPr/>
      <dgm:t>
        <a:bodyPr/>
        <a:lstStyle/>
        <a:p>
          <a:endParaRPr lang="fr-FR"/>
        </a:p>
      </dgm:t>
    </dgm:pt>
    <dgm:pt modelId="{644D3658-E40F-435C-8159-E49BEEDB7CAC}" type="pres">
      <dgm:prSet presAssocID="{51BD329E-6830-43BB-B09C-E770653834F2}" presName="connectorText" presStyleLbl="sibTrans2D1" presStyleIdx="6" presStyleCnt="7"/>
      <dgm:spPr/>
      <dgm:t>
        <a:bodyPr/>
        <a:lstStyle/>
        <a:p>
          <a:endParaRPr lang="fr-FR"/>
        </a:p>
      </dgm:t>
    </dgm:pt>
    <dgm:pt modelId="{0898BD1C-0D41-48F1-BA11-A3086BB4EAB8}" type="pres">
      <dgm:prSet presAssocID="{429AED82-4220-4FA6-BFD1-9BFC6D52522A}" presName="node" presStyleLbl="node1" presStyleIdx="6" presStyleCnt="7" custScaleY="44898" custRadScaleRad="95987" custRadScaleInc="-33229">
        <dgm:presLayoutVars>
          <dgm:bulletEnabled val="1"/>
        </dgm:presLayoutVars>
      </dgm:prSet>
      <dgm:spPr/>
      <dgm:t>
        <a:bodyPr/>
        <a:lstStyle/>
        <a:p>
          <a:endParaRPr lang="fr-FR"/>
        </a:p>
      </dgm:t>
    </dgm:pt>
  </dgm:ptLst>
  <dgm:cxnLst>
    <dgm:cxn modelId="{198E6182-0C42-49D1-A186-791534C3B7AD}" type="presOf" srcId="{FC2CD8C7-22DE-4FD8-BE5C-B5EFF3818DD1}" destId="{327B7C4E-C444-4ED2-92AB-EFA2130B78B5}" srcOrd="1" destOrd="0" presId="urn:microsoft.com/office/officeart/2005/8/layout/radial5"/>
    <dgm:cxn modelId="{34B2919B-CE63-4FBB-864A-C2833B820880}" type="presOf" srcId="{CC7A09D6-CF51-4503-A499-AEF2F86A612F}" destId="{DF09870F-F5ED-4920-B7E1-9F0D91D7F1CD}" srcOrd="0" destOrd="0" presId="urn:microsoft.com/office/officeart/2005/8/layout/radial5"/>
    <dgm:cxn modelId="{9D8DDBE2-8665-4258-8162-D618F5FCBCC2}" type="presOf" srcId="{EAC09F0B-262C-4FC1-B4B2-6CE1041716FF}" destId="{27F82ACC-B48B-4BAF-B8F5-E19DE7EFBFE6}" srcOrd="0" destOrd="0" presId="urn:microsoft.com/office/officeart/2005/8/layout/radial5"/>
    <dgm:cxn modelId="{B6A2CFE0-34F8-49DB-8441-B2C0B5ACD0EC}" type="presOf" srcId="{51BD329E-6830-43BB-B09C-E770653834F2}" destId="{D73A92E1-6647-4ED8-BAB6-78EC34CB8AD1}" srcOrd="0" destOrd="0" presId="urn:microsoft.com/office/officeart/2005/8/layout/radial5"/>
    <dgm:cxn modelId="{D16FC446-5175-4861-A315-9D5A57865589}" type="presOf" srcId="{D15BCD82-54F2-4B53-AD5B-FCD43A008746}" destId="{15FE29C2-5BA5-4DFC-BAC0-77F2915FA520}" srcOrd="0" destOrd="0" presId="urn:microsoft.com/office/officeart/2005/8/layout/radial5"/>
    <dgm:cxn modelId="{CC854F08-0038-423B-B0E0-970F29816A27}" type="presOf" srcId="{5B9EB4C0-1E68-48AE-AF26-3DE02EFE5D06}" destId="{88188D4A-CCE1-4990-A9B4-FA0168379059}" srcOrd="1" destOrd="0" presId="urn:microsoft.com/office/officeart/2005/8/layout/radial5"/>
    <dgm:cxn modelId="{1814A7BE-2B6D-4D03-AD32-9F7436F3ED3E}" type="presOf" srcId="{3EB26ABE-F2BD-4028-99EC-F1E8582BA826}" destId="{DB595E4D-B805-4A4A-88B2-DF5095B26C26}" srcOrd="0" destOrd="0" presId="urn:microsoft.com/office/officeart/2005/8/layout/radial5"/>
    <dgm:cxn modelId="{3A32EA92-1264-477D-98FE-190BEDF76914}" type="presOf" srcId="{DB17F1C1-8100-4A84-9268-85BC9401DCC5}" destId="{1DFFE085-0465-4C9C-91D0-B8BC9794280B}" srcOrd="0" destOrd="0" presId="urn:microsoft.com/office/officeart/2005/8/layout/radial5"/>
    <dgm:cxn modelId="{DCB5C7AD-9B6E-4C3D-AB81-44363A1E2350}" type="presOf" srcId="{5E9DFCFE-8035-47FF-8737-041E4392E51E}" destId="{A2FC416A-EBC7-46CE-8A00-5E59C50D8257}" srcOrd="0" destOrd="0" presId="urn:microsoft.com/office/officeart/2005/8/layout/radial5"/>
    <dgm:cxn modelId="{28593B54-6CAA-46DD-A60F-B65FBE49C607}" srcId="{CC7A09D6-CF51-4503-A499-AEF2F86A612F}" destId="{62C52E52-C1AD-47B5-9DB2-222920B632D5}" srcOrd="5" destOrd="0" parTransId="{5B9EB4C0-1E68-48AE-AF26-3DE02EFE5D06}" sibTransId="{E35DC3D1-23F4-46B8-A668-702D0A5F3BA7}"/>
    <dgm:cxn modelId="{E66B3D02-D523-4D38-8FB9-08215F8ED1B2}" type="presOf" srcId="{5E9DFCFE-8035-47FF-8737-041E4392E51E}" destId="{C36A42E1-BA91-4E47-B26A-022A82C87076}" srcOrd="1" destOrd="0" presId="urn:microsoft.com/office/officeart/2005/8/layout/radial5"/>
    <dgm:cxn modelId="{CA17E2B8-B90F-46C5-92B9-868F5C1ECE25}" type="presOf" srcId="{FB167E6D-95F4-486A-9684-49CF8F1EDC35}" destId="{57029F2B-C901-4E73-B66B-D494F113F112}" srcOrd="0" destOrd="0" presId="urn:microsoft.com/office/officeart/2005/8/layout/radial5"/>
    <dgm:cxn modelId="{5B87F3EA-BA18-408A-A751-8FE46734F57A}" type="presOf" srcId="{CCC2B308-0DFF-4091-B48B-803AE41778E3}" destId="{FAA93E91-15D2-48FB-9F1C-1C1D6FCB396A}" srcOrd="0" destOrd="0" presId="urn:microsoft.com/office/officeart/2005/8/layout/radial5"/>
    <dgm:cxn modelId="{176934CA-C786-4D2B-AD89-0377A88FFA8D}" type="presOf" srcId="{DB17F1C1-8100-4A84-9268-85BC9401DCC5}" destId="{80B1C042-E483-4375-8C28-86D3502EDF84}" srcOrd="1" destOrd="0" presId="urn:microsoft.com/office/officeart/2005/8/layout/radial5"/>
    <dgm:cxn modelId="{69DBF3AA-50E3-4C2F-93BC-81D38815D9F2}" srcId="{CC7A09D6-CF51-4503-A499-AEF2F86A612F}" destId="{D15BCD82-54F2-4B53-AD5B-FCD43A008746}" srcOrd="0" destOrd="0" parTransId="{5E9DFCFE-8035-47FF-8737-041E4392E51E}" sibTransId="{D82A9993-BEF0-4F2B-A0FE-323133071D30}"/>
    <dgm:cxn modelId="{54292C2D-480A-470D-97D0-4111410C2DC5}" type="presOf" srcId="{3EB26ABE-F2BD-4028-99EC-F1E8582BA826}" destId="{63F394C0-7139-45BF-B22D-425E9C732477}" srcOrd="1" destOrd="0" presId="urn:microsoft.com/office/officeart/2005/8/layout/radial5"/>
    <dgm:cxn modelId="{1A08DAD9-6B25-421D-B495-04859B52649E}" type="presOf" srcId="{7B81B71B-46D0-4A6D-830C-D40787DA03E8}" destId="{01C07FA7-6127-46B1-A25D-7D27D71C42AE}" srcOrd="1" destOrd="0" presId="urn:microsoft.com/office/officeart/2005/8/layout/radial5"/>
    <dgm:cxn modelId="{F89A42BD-F045-4215-8A57-388602CC6D0E}" type="presOf" srcId="{5B9EB4C0-1E68-48AE-AF26-3DE02EFE5D06}" destId="{92EA049D-F3DB-461A-959D-8698A61CDADA}" srcOrd="0" destOrd="0" presId="urn:microsoft.com/office/officeart/2005/8/layout/radial5"/>
    <dgm:cxn modelId="{5EB60F9B-430A-4250-8A8E-CC3E4C6F8DAF}" type="presOf" srcId="{FC2CD8C7-22DE-4FD8-BE5C-B5EFF3818DD1}" destId="{B1A927CB-9F4B-4F29-AD07-9974F3A6F2F9}" srcOrd="0" destOrd="0" presId="urn:microsoft.com/office/officeart/2005/8/layout/radial5"/>
    <dgm:cxn modelId="{CDFB3573-4B81-49BD-859E-E47431F3E0AC}" type="presOf" srcId="{62C52E52-C1AD-47B5-9DB2-222920B632D5}" destId="{49BFCD7E-D52E-418B-850F-E0FEDBDC3C1A}" srcOrd="0" destOrd="0" presId="urn:microsoft.com/office/officeart/2005/8/layout/radial5"/>
    <dgm:cxn modelId="{F461F090-F5F6-4BDA-A241-75A117C7E854}" type="presOf" srcId="{429AED82-4220-4FA6-BFD1-9BFC6D52522A}" destId="{0898BD1C-0D41-48F1-BA11-A3086BB4EAB8}" srcOrd="0" destOrd="0" presId="urn:microsoft.com/office/officeart/2005/8/layout/radial5"/>
    <dgm:cxn modelId="{321CFA61-37FA-497E-93A9-AC6AC7441BB5}" type="presOf" srcId="{7D5AD727-B52D-4C15-8F81-ECF40C366E06}" destId="{7FD38485-6BD0-444D-A652-5E06AE00A9E5}" srcOrd="0" destOrd="0" presId="urn:microsoft.com/office/officeart/2005/8/layout/radial5"/>
    <dgm:cxn modelId="{738194C6-EC65-440B-ACBA-EA2A0BF276CE}" srcId="{CC7A09D6-CF51-4503-A499-AEF2F86A612F}" destId="{AF54BFE1-C9F7-4646-9391-D6163A259868}" srcOrd="4" destOrd="0" parTransId="{3EB26ABE-F2BD-4028-99EC-F1E8582BA826}" sibTransId="{7568927D-FC3D-42AA-B1C2-779A2F90BA1A}"/>
    <dgm:cxn modelId="{A2BEC598-FE8B-4C64-832D-EFF2E6F316C2}" srcId="{CC7A09D6-CF51-4503-A499-AEF2F86A612F}" destId="{429AED82-4220-4FA6-BFD1-9BFC6D52522A}" srcOrd="6" destOrd="0" parTransId="{51BD329E-6830-43BB-B09C-E770653834F2}" sibTransId="{3D00A040-3661-4F05-9AED-3F7171D38CC8}"/>
    <dgm:cxn modelId="{C790FBE2-9566-4A73-92A8-A90A69707CF1}" type="presOf" srcId="{51BD329E-6830-43BB-B09C-E770653834F2}" destId="{644D3658-E40F-435C-8159-E49BEEDB7CAC}" srcOrd="1" destOrd="0" presId="urn:microsoft.com/office/officeart/2005/8/layout/radial5"/>
    <dgm:cxn modelId="{9B22C6CD-3D1B-4DDE-AE75-083131893F2D}" srcId="{EAC09F0B-262C-4FC1-B4B2-6CE1041716FF}" destId="{CC7A09D6-CF51-4503-A499-AEF2F86A612F}" srcOrd="0" destOrd="0" parTransId="{6C9F694C-4D87-42C9-A17F-036DA80877D9}" sibTransId="{E04762FD-5F95-45CE-AE4B-76F0F4EDD05D}"/>
    <dgm:cxn modelId="{ED65F33D-D160-40F6-89F9-CF2D393E6DFD}" type="presOf" srcId="{AF54BFE1-C9F7-4646-9391-D6163A259868}" destId="{CDF56BA1-CC1C-4AF6-9FD5-5ECAD45B1E19}" srcOrd="0" destOrd="0" presId="urn:microsoft.com/office/officeart/2005/8/layout/radial5"/>
    <dgm:cxn modelId="{1F6E322F-7A32-46B3-8384-36E159BC6A7B}" srcId="{CC7A09D6-CF51-4503-A499-AEF2F86A612F}" destId="{7D5AD727-B52D-4C15-8F81-ECF40C366E06}" srcOrd="1" destOrd="0" parTransId="{FC2CD8C7-22DE-4FD8-BE5C-B5EFF3818DD1}" sibTransId="{92842FD9-58C7-469D-B912-ED30619B3461}"/>
    <dgm:cxn modelId="{EDE851F5-EECF-41D5-A859-0BED15D98140}" srcId="{CC7A09D6-CF51-4503-A499-AEF2F86A612F}" destId="{FB167E6D-95F4-486A-9684-49CF8F1EDC35}" srcOrd="3" destOrd="0" parTransId="{DB17F1C1-8100-4A84-9268-85BC9401DCC5}" sibTransId="{CF9EB4C0-46C5-472F-847A-42C49CDB749A}"/>
    <dgm:cxn modelId="{D8FA6842-34A7-474E-AC2D-3FC6D532C5FD}" type="presOf" srcId="{7B81B71B-46D0-4A6D-830C-D40787DA03E8}" destId="{56098039-CBAF-478E-849E-420E970445A4}" srcOrd="0" destOrd="0" presId="urn:microsoft.com/office/officeart/2005/8/layout/radial5"/>
    <dgm:cxn modelId="{E293F5C5-9FA2-4796-846E-318452D9245E}" srcId="{CC7A09D6-CF51-4503-A499-AEF2F86A612F}" destId="{CCC2B308-0DFF-4091-B48B-803AE41778E3}" srcOrd="2" destOrd="0" parTransId="{7B81B71B-46D0-4A6D-830C-D40787DA03E8}" sibTransId="{86F0E311-87DC-4734-807F-C04DD816D27D}"/>
    <dgm:cxn modelId="{639EECE9-B746-4D43-9796-370306595A7E}" type="presParOf" srcId="{27F82ACC-B48B-4BAF-B8F5-E19DE7EFBFE6}" destId="{DF09870F-F5ED-4920-B7E1-9F0D91D7F1CD}" srcOrd="0" destOrd="0" presId="urn:microsoft.com/office/officeart/2005/8/layout/radial5"/>
    <dgm:cxn modelId="{AB00AB43-96A7-416F-A417-6594D766F5CD}" type="presParOf" srcId="{27F82ACC-B48B-4BAF-B8F5-E19DE7EFBFE6}" destId="{A2FC416A-EBC7-46CE-8A00-5E59C50D8257}" srcOrd="1" destOrd="0" presId="urn:microsoft.com/office/officeart/2005/8/layout/radial5"/>
    <dgm:cxn modelId="{D7624438-2A9A-401F-ACA3-606C31372CB1}" type="presParOf" srcId="{A2FC416A-EBC7-46CE-8A00-5E59C50D8257}" destId="{C36A42E1-BA91-4E47-B26A-022A82C87076}" srcOrd="0" destOrd="0" presId="urn:microsoft.com/office/officeart/2005/8/layout/radial5"/>
    <dgm:cxn modelId="{38B0280D-B575-40F5-918D-4C622D20B769}" type="presParOf" srcId="{27F82ACC-B48B-4BAF-B8F5-E19DE7EFBFE6}" destId="{15FE29C2-5BA5-4DFC-BAC0-77F2915FA520}" srcOrd="2" destOrd="0" presId="urn:microsoft.com/office/officeart/2005/8/layout/radial5"/>
    <dgm:cxn modelId="{DEC57CCA-C265-416E-BCCA-73D33B5C0EB6}" type="presParOf" srcId="{27F82ACC-B48B-4BAF-B8F5-E19DE7EFBFE6}" destId="{B1A927CB-9F4B-4F29-AD07-9974F3A6F2F9}" srcOrd="3" destOrd="0" presId="urn:microsoft.com/office/officeart/2005/8/layout/radial5"/>
    <dgm:cxn modelId="{974F5953-2F9F-4C8D-BA41-483A4813AFE4}" type="presParOf" srcId="{B1A927CB-9F4B-4F29-AD07-9974F3A6F2F9}" destId="{327B7C4E-C444-4ED2-92AB-EFA2130B78B5}" srcOrd="0" destOrd="0" presId="urn:microsoft.com/office/officeart/2005/8/layout/radial5"/>
    <dgm:cxn modelId="{3F39F37A-5D4A-4067-8B24-39EC1FFDC0AE}" type="presParOf" srcId="{27F82ACC-B48B-4BAF-B8F5-E19DE7EFBFE6}" destId="{7FD38485-6BD0-444D-A652-5E06AE00A9E5}" srcOrd="4" destOrd="0" presId="urn:microsoft.com/office/officeart/2005/8/layout/radial5"/>
    <dgm:cxn modelId="{B27B0D7F-14CE-4E3E-88F6-3EC7B56D611C}" type="presParOf" srcId="{27F82ACC-B48B-4BAF-B8F5-E19DE7EFBFE6}" destId="{56098039-CBAF-478E-849E-420E970445A4}" srcOrd="5" destOrd="0" presId="urn:microsoft.com/office/officeart/2005/8/layout/radial5"/>
    <dgm:cxn modelId="{7098956B-5990-42FB-8AA9-29CEB3163D22}" type="presParOf" srcId="{56098039-CBAF-478E-849E-420E970445A4}" destId="{01C07FA7-6127-46B1-A25D-7D27D71C42AE}" srcOrd="0" destOrd="0" presId="urn:microsoft.com/office/officeart/2005/8/layout/radial5"/>
    <dgm:cxn modelId="{CC7F5897-F6D9-4F8A-8C57-6D0CC3DC7525}" type="presParOf" srcId="{27F82ACC-B48B-4BAF-B8F5-E19DE7EFBFE6}" destId="{FAA93E91-15D2-48FB-9F1C-1C1D6FCB396A}" srcOrd="6" destOrd="0" presId="urn:microsoft.com/office/officeart/2005/8/layout/radial5"/>
    <dgm:cxn modelId="{B1138556-6D07-4690-8303-A0E18B7E3C82}" type="presParOf" srcId="{27F82ACC-B48B-4BAF-B8F5-E19DE7EFBFE6}" destId="{1DFFE085-0465-4C9C-91D0-B8BC9794280B}" srcOrd="7" destOrd="0" presId="urn:microsoft.com/office/officeart/2005/8/layout/radial5"/>
    <dgm:cxn modelId="{2176947E-21EE-4818-829E-F2B39E0D0AC4}" type="presParOf" srcId="{1DFFE085-0465-4C9C-91D0-B8BC9794280B}" destId="{80B1C042-E483-4375-8C28-86D3502EDF84}" srcOrd="0" destOrd="0" presId="urn:microsoft.com/office/officeart/2005/8/layout/radial5"/>
    <dgm:cxn modelId="{E9A0DB2B-A7C9-4AC5-A47D-918F7DA82A73}" type="presParOf" srcId="{27F82ACC-B48B-4BAF-B8F5-E19DE7EFBFE6}" destId="{57029F2B-C901-4E73-B66B-D494F113F112}" srcOrd="8" destOrd="0" presId="urn:microsoft.com/office/officeart/2005/8/layout/radial5"/>
    <dgm:cxn modelId="{DA54EDF9-98F2-49F2-B697-4F1C4DC284AC}" type="presParOf" srcId="{27F82ACC-B48B-4BAF-B8F5-E19DE7EFBFE6}" destId="{DB595E4D-B805-4A4A-88B2-DF5095B26C26}" srcOrd="9" destOrd="0" presId="urn:microsoft.com/office/officeart/2005/8/layout/radial5"/>
    <dgm:cxn modelId="{A05691B0-DCC1-4576-ADF6-B6BBBBC3CDAF}" type="presParOf" srcId="{DB595E4D-B805-4A4A-88B2-DF5095B26C26}" destId="{63F394C0-7139-45BF-B22D-425E9C732477}" srcOrd="0" destOrd="0" presId="urn:microsoft.com/office/officeart/2005/8/layout/radial5"/>
    <dgm:cxn modelId="{D8867578-2F90-4801-A97B-D6ED6C449716}" type="presParOf" srcId="{27F82ACC-B48B-4BAF-B8F5-E19DE7EFBFE6}" destId="{CDF56BA1-CC1C-4AF6-9FD5-5ECAD45B1E19}" srcOrd="10" destOrd="0" presId="urn:microsoft.com/office/officeart/2005/8/layout/radial5"/>
    <dgm:cxn modelId="{A287E65A-17F2-4EB9-A27F-E732C0D837FA}" type="presParOf" srcId="{27F82ACC-B48B-4BAF-B8F5-E19DE7EFBFE6}" destId="{92EA049D-F3DB-461A-959D-8698A61CDADA}" srcOrd="11" destOrd="0" presId="urn:microsoft.com/office/officeart/2005/8/layout/radial5"/>
    <dgm:cxn modelId="{CDDCA91C-8AF8-4A3C-85EA-64D9F83FEBA3}" type="presParOf" srcId="{92EA049D-F3DB-461A-959D-8698A61CDADA}" destId="{88188D4A-CCE1-4990-A9B4-FA0168379059}" srcOrd="0" destOrd="0" presId="urn:microsoft.com/office/officeart/2005/8/layout/radial5"/>
    <dgm:cxn modelId="{615E73C5-2826-473A-AC82-E6305DFA395D}" type="presParOf" srcId="{27F82ACC-B48B-4BAF-B8F5-E19DE7EFBFE6}" destId="{49BFCD7E-D52E-418B-850F-E0FEDBDC3C1A}" srcOrd="12" destOrd="0" presId="urn:microsoft.com/office/officeart/2005/8/layout/radial5"/>
    <dgm:cxn modelId="{9D54A68C-9EB6-400B-B190-106E67A87A21}" type="presParOf" srcId="{27F82ACC-B48B-4BAF-B8F5-E19DE7EFBFE6}" destId="{D73A92E1-6647-4ED8-BAB6-78EC34CB8AD1}" srcOrd="13" destOrd="0" presId="urn:microsoft.com/office/officeart/2005/8/layout/radial5"/>
    <dgm:cxn modelId="{01F47EFA-47E5-4A0B-B2DC-FC471DA25598}" type="presParOf" srcId="{D73A92E1-6647-4ED8-BAB6-78EC34CB8AD1}" destId="{644D3658-E40F-435C-8159-E49BEEDB7CAC}" srcOrd="0" destOrd="0" presId="urn:microsoft.com/office/officeart/2005/8/layout/radial5"/>
    <dgm:cxn modelId="{3FEFFCEB-4AD9-4C76-AC3A-8F202D272F56}" type="presParOf" srcId="{27F82ACC-B48B-4BAF-B8F5-E19DE7EFBFE6}" destId="{0898BD1C-0D41-48F1-BA11-A3086BB4EAB8}" srcOrd="14"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09870F-F5ED-4920-B7E1-9F0D91D7F1CD}">
      <dsp:nvSpPr>
        <dsp:cNvPr id="0" name=""/>
        <dsp:cNvSpPr/>
      </dsp:nvSpPr>
      <dsp:spPr>
        <a:xfrm>
          <a:off x="1977570" y="1694883"/>
          <a:ext cx="1082252" cy="506797"/>
        </a:xfrm>
        <a:prstGeom prst="ellipse">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Compétences</a:t>
          </a:r>
          <a:endParaRPr lang="fr-FR" sz="800" kern="1200" dirty="0">
            <a:solidFill>
              <a:sysClr val="windowText" lastClr="000000"/>
            </a:solidFill>
            <a:latin typeface="Calibri"/>
            <a:ea typeface="+mn-ea"/>
            <a:cs typeface="+mn-cs"/>
          </a:endParaRPr>
        </a:p>
      </dsp:txBody>
      <dsp:txXfrm>
        <a:off x="2136062" y="1769102"/>
        <a:ext cx="765268" cy="358359"/>
      </dsp:txXfrm>
    </dsp:sp>
    <dsp:sp modelId="{A2FC416A-EBC7-46CE-8A00-5E59C50D8257}">
      <dsp:nvSpPr>
        <dsp:cNvPr id="0" name=""/>
        <dsp:cNvSpPr/>
      </dsp:nvSpPr>
      <dsp:spPr>
        <a:xfrm rot="16253861">
          <a:off x="2351724" y="1188853"/>
          <a:ext cx="351978" cy="367965"/>
        </a:xfrm>
        <a:prstGeom prst="rightArrow">
          <a:avLst>
            <a:gd name="adj1" fmla="val 60000"/>
            <a:gd name="adj2" fmla="val 50000"/>
          </a:avLst>
        </a:prstGeom>
        <a:gradFill rotWithShape="1">
          <a:gsLst>
            <a:gs pos="0">
              <a:schemeClr val="accent5">
                <a:tint val="35000"/>
                <a:satMod val="260000"/>
              </a:schemeClr>
            </a:gs>
            <a:gs pos="30000">
              <a:schemeClr val="accent5">
                <a:tint val="38000"/>
                <a:satMod val="260000"/>
              </a:schemeClr>
            </a:gs>
            <a:gs pos="75000">
              <a:schemeClr val="accent5">
                <a:tint val="55000"/>
                <a:satMod val="255000"/>
              </a:schemeClr>
            </a:gs>
            <a:gs pos="100000">
              <a:schemeClr val="accent5">
                <a:tint val="70000"/>
                <a:satMod val="255000"/>
              </a:schemeClr>
            </a:gs>
          </a:gsLst>
          <a:path path="circle">
            <a:fillToRect l="5000" t="100000" r="120000" b="10000"/>
          </a:path>
        </a:gradFill>
        <a:ln w="12700" cap="flat" cmpd="sng" algn="ctr">
          <a:solidFill>
            <a:schemeClr val="accent5">
              <a:shade val="70000"/>
              <a:satMod val="150000"/>
            </a:schemeClr>
          </a:solidFill>
          <a:prstDash val="solid"/>
        </a:ln>
        <a:effectLst>
          <a:outerShdw blurRad="50800" dist="25000" dir="5400000" rotWithShape="0">
            <a:srgbClr val="000000">
              <a:alpha val="40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a:off x="2403693" y="1315236"/>
        <a:ext cx="246385" cy="220779"/>
      </dsp:txXfrm>
    </dsp:sp>
    <dsp:sp modelId="{15FE29C2-5BA5-4DFC-BAC0-77F2915FA520}">
      <dsp:nvSpPr>
        <dsp:cNvPr id="0" name=""/>
        <dsp:cNvSpPr/>
      </dsp:nvSpPr>
      <dsp:spPr>
        <a:xfrm>
          <a:off x="2048904" y="667513"/>
          <a:ext cx="974027" cy="363351"/>
        </a:xfrm>
        <a:prstGeom prst="ellipse">
          <a:avLst/>
        </a:prstGeom>
        <a:gradFill rotWithShape="1">
          <a:gsLst>
            <a:gs pos="0">
              <a:schemeClr val="accent5">
                <a:tint val="35000"/>
                <a:satMod val="260000"/>
              </a:schemeClr>
            </a:gs>
            <a:gs pos="30000">
              <a:schemeClr val="accent5">
                <a:tint val="38000"/>
                <a:satMod val="260000"/>
              </a:schemeClr>
            </a:gs>
            <a:gs pos="75000">
              <a:schemeClr val="accent5">
                <a:tint val="55000"/>
                <a:satMod val="255000"/>
              </a:schemeClr>
            </a:gs>
            <a:gs pos="100000">
              <a:schemeClr val="accent5">
                <a:tint val="70000"/>
                <a:satMod val="255000"/>
              </a:schemeClr>
            </a:gs>
          </a:gsLst>
          <a:path path="circle">
            <a:fillToRect l="5000" t="100000" r="120000" b="10000"/>
          </a:path>
        </a:gradFill>
        <a:ln w="12700" cap="flat" cmpd="sng" algn="ctr">
          <a:solidFill>
            <a:schemeClr val="accent5">
              <a:shade val="70000"/>
              <a:satMod val="150000"/>
            </a:schemeClr>
          </a:solidFill>
          <a:prstDash val="solid"/>
        </a:ln>
        <a:effectLst>
          <a:outerShdw blurRad="50800" dist="25000" dir="5400000" rotWithShape="0">
            <a:srgbClr val="000000">
              <a:alpha val="40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Concevoir</a:t>
          </a:r>
        </a:p>
      </dsp:txBody>
      <dsp:txXfrm>
        <a:off x="2191547" y="720725"/>
        <a:ext cx="688741" cy="256927"/>
      </dsp:txXfrm>
    </dsp:sp>
    <dsp:sp modelId="{B1A927CB-9F4B-4F29-AD07-9974F3A6F2F9}">
      <dsp:nvSpPr>
        <dsp:cNvPr id="0" name=""/>
        <dsp:cNvSpPr/>
      </dsp:nvSpPr>
      <dsp:spPr>
        <a:xfrm rot="19900543">
          <a:off x="2990172" y="1407351"/>
          <a:ext cx="381549" cy="367965"/>
        </a:xfrm>
        <a:prstGeom prst="rightArrow">
          <a:avLst>
            <a:gd name="adj1" fmla="val 60000"/>
            <a:gd name="adj2" fmla="val 50000"/>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a:off x="2996780" y="1507132"/>
        <a:ext cx="271160" cy="220779"/>
      </dsp:txXfrm>
    </dsp:sp>
    <dsp:sp modelId="{7FD38485-6BD0-444D-A652-5E06AE00A9E5}">
      <dsp:nvSpPr>
        <dsp:cNvPr id="0" name=""/>
        <dsp:cNvSpPr/>
      </dsp:nvSpPr>
      <dsp:spPr>
        <a:xfrm>
          <a:off x="3332954" y="1027113"/>
          <a:ext cx="974027" cy="439588"/>
        </a:xfrm>
        <a:prstGeom prst="ellipse">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Réaliser</a:t>
          </a:r>
          <a:endParaRPr lang="fr-FR" sz="800" kern="1200" dirty="0">
            <a:solidFill>
              <a:sysClr val="windowText" lastClr="000000"/>
            </a:solidFill>
            <a:latin typeface="Calibri"/>
            <a:ea typeface="+mn-ea"/>
            <a:cs typeface="+mn-cs"/>
          </a:endParaRPr>
        </a:p>
      </dsp:txBody>
      <dsp:txXfrm>
        <a:off x="3475597" y="1091489"/>
        <a:ext cx="688741" cy="310836"/>
      </dsp:txXfrm>
    </dsp:sp>
    <dsp:sp modelId="{56098039-CBAF-478E-849E-420E970445A4}">
      <dsp:nvSpPr>
        <dsp:cNvPr id="0" name=""/>
        <dsp:cNvSpPr/>
      </dsp:nvSpPr>
      <dsp:spPr>
        <a:xfrm rot="771429">
          <a:off x="3112364" y="1931009"/>
          <a:ext cx="273477" cy="367965"/>
        </a:xfrm>
        <a:prstGeom prst="rightArrow">
          <a:avLst>
            <a:gd name="adj1" fmla="val 60000"/>
            <a:gd name="adj2" fmla="val 50000"/>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a:off x="3113392" y="1995474"/>
        <a:ext cx="191434" cy="220779"/>
      </dsp:txXfrm>
    </dsp:sp>
    <dsp:sp modelId="{FAA93E91-15D2-48FB-9F1C-1C1D6FCB396A}">
      <dsp:nvSpPr>
        <dsp:cNvPr id="0" name=""/>
        <dsp:cNvSpPr/>
      </dsp:nvSpPr>
      <dsp:spPr>
        <a:xfrm>
          <a:off x="3457587" y="2049290"/>
          <a:ext cx="974027" cy="448890"/>
        </a:xfrm>
        <a:prstGeom prst="ellipse">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Expérimenter</a:t>
          </a:r>
          <a:endParaRPr lang="fr-FR" sz="800" kern="1200" dirty="0">
            <a:solidFill>
              <a:sysClr val="windowText" lastClr="000000"/>
            </a:solidFill>
            <a:latin typeface="Calibri"/>
            <a:ea typeface="+mn-ea"/>
            <a:cs typeface="+mn-cs"/>
          </a:endParaRPr>
        </a:p>
      </dsp:txBody>
      <dsp:txXfrm>
        <a:off x="3600230" y="2115028"/>
        <a:ext cx="688741" cy="317414"/>
      </dsp:txXfrm>
    </dsp:sp>
    <dsp:sp modelId="{1DFFE085-0465-4C9C-91D0-B8BC9794280B}">
      <dsp:nvSpPr>
        <dsp:cNvPr id="0" name=""/>
        <dsp:cNvSpPr/>
      </dsp:nvSpPr>
      <dsp:spPr>
        <a:xfrm rot="3130689">
          <a:off x="2727981" y="2291041"/>
          <a:ext cx="399240" cy="367965"/>
        </a:xfrm>
        <a:prstGeom prst="rightArrow">
          <a:avLst>
            <a:gd name="adj1" fmla="val 60000"/>
            <a:gd name="adj2" fmla="val 50000"/>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a:off x="2749330" y="2321035"/>
        <a:ext cx="288851" cy="220779"/>
      </dsp:txXfrm>
    </dsp:sp>
    <dsp:sp modelId="{57029F2B-C901-4E73-B66B-D494F113F112}">
      <dsp:nvSpPr>
        <dsp:cNvPr id="0" name=""/>
        <dsp:cNvSpPr/>
      </dsp:nvSpPr>
      <dsp:spPr>
        <a:xfrm>
          <a:off x="2819334" y="2773366"/>
          <a:ext cx="974027" cy="379101"/>
        </a:xfrm>
        <a:prstGeom prst="ellipse">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Analyser</a:t>
          </a:r>
        </a:p>
      </dsp:txBody>
      <dsp:txXfrm>
        <a:off x="2961977" y="2828884"/>
        <a:ext cx="688741" cy="268065"/>
      </dsp:txXfrm>
    </dsp:sp>
    <dsp:sp modelId="{DB595E4D-B805-4A4A-88B2-DF5095B26C26}">
      <dsp:nvSpPr>
        <dsp:cNvPr id="0" name=""/>
        <dsp:cNvSpPr/>
      </dsp:nvSpPr>
      <dsp:spPr>
        <a:xfrm rot="7359830">
          <a:off x="1995163" y="2292191"/>
          <a:ext cx="370203" cy="367965"/>
        </a:xfrm>
        <a:prstGeom prst="rightArrow">
          <a:avLst>
            <a:gd name="adj1" fmla="val 60000"/>
            <a:gd name="adj2" fmla="val 50000"/>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rot="10800000">
        <a:off x="2080146" y="2319318"/>
        <a:ext cx="259814" cy="220779"/>
      </dsp:txXfrm>
    </dsp:sp>
    <dsp:sp modelId="{CDF56BA1-CC1C-4AF6-9FD5-5ECAD45B1E19}">
      <dsp:nvSpPr>
        <dsp:cNvPr id="0" name=""/>
        <dsp:cNvSpPr/>
      </dsp:nvSpPr>
      <dsp:spPr>
        <a:xfrm>
          <a:off x="1381199" y="2773372"/>
          <a:ext cx="974027" cy="379101"/>
        </a:xfrm>
        <a:prstGeom prst="ellipse">
          <a:avLst/>
        </a:prstGeom>
        <a:gradFill rotWithShape="1">
          <a:gsLst>
            <a:gs pos="0">
              <a:schemeClr val="accent3">
                <a:tint val="35000"/>
                <a:satMod val="260000"/>
              </a:schemeClr>
            </a:gs>
            <a:gs pos="30000">
              <a:schemeClr val="accent3">
                <a:tint val="38000"/>
                <a:satMod val="260000"/>
              </a:schemeClr>
            </a:gs>
            <a:gs pos="75000">
              <a:schemeClr val="accent3">
                <a:tint val="55000"/>
                <a:satMod val="255000"/>
              </a:schemeClr>
            </a:gs>
            <a:gs pos="100000">
              <a:schemeClr val="accent3">
                <a:tint val="70000"/>
                <a:satMod val="255000"/>
              </a:schemeClr>
            </a:gs>
          </a:gsLst>
          <a:path path="circle">
            <a:fillToRect l="5000" t="100000" r="120000" b="10000"/>
          </a:path>
        </a:gradFill>
        <a:ln w="12700" cap="flat" cmpd="sng" algn="ctr">
          <a:solidFill>
            <a:schemeClr val="accent3">
              <a:shade val="70000"/>
              <a:satMod val="150000"/>
            </a:schemeClr>
          </a:solidFill>
          <a:prstDash val="solid"/>
        </a:ln>
        <a:effectLst>
          <a:outerShdw blurRad="50800" dist="250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Modéliser</a:t>
          </a:r>
        </a:p>
      </dsp:txBody>
      <dsp:txXfrm>
        <a:off x="1523842" y="2828890"/>
        <a:ext cx="688741" cy="268065"/>
      </dsp:txXfrm>
    </dsp:sp>
    <dsp:sp modelId="{92EA049D-F3DB-461A-959D-8698A61CDADA}">
      <dsp:nvSpPr>
        <dsp:cNvPr id="0" name=""/>
        <dsp:cNvSpPr/>
      </dsp:nvSpPr>
      <dsp:spPr>
        <a:xfrm rot="9997946">
          <a:off x="1668164" y="1934966"/>
          <a:ext cx="264678" cy="367965"/>
        </a:xfrm>
        <a:prstGeom prst="rightArrow">
          <a:avLst>
            <a:gd name="adj1" fmla="val 60000"/>
            <a:gd name="adj2" fmla="val 50000"/>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rot="10800000">
        <a:off x="1746491" y="1999380"/>
        <a:ext cx="185275" cy="220779"/>
      </dsp:txXfrm>
    </dsp:sp>
    <dsp:sp modelId="{49BFCD7E-D52E-418B-850F-E0FEDBDC3C1A}">
      <dsp:nvSpPr>
        <dsp:cNvPr id="0" name=""/>
        <dsp:cNvSpPr/>
      </dsp:nvSpPr>
      <dsp:spPr>
        <a:xfrm>
          <a:off x="662123" y="2105625"/>
          <a:ext cx="974027" cy="336224"/>
        </a:xfrm>
        <a:prstGeom prst="ellipse">
          <a:avLst/>
        </a:prstGeom>
        <a:gradFill rotWithShape="1">
          <a:gsLst>
            <a:gs pos="0">
              <a:schemeClr val="accent2">
                <a:tint val="35000"/>
                <a:satMod val="260000"/>
              </a:schemeClr>
            </a:gs>
            <a:gs pos="30000">
              <a:schemeClr val="accent2">
                <a:tint val="38000"/>
                <a:satMod val="260000"/>
              </a:schemeClr>
            </a:gs>
            <a:gs pos="75000">
              <a:schemeClr val="accent2">
                <a:tint val="55000"/>
                <a:satMod val="255000"/>
              </a:schemeClr>
            </a:gs>
            <a:gs pos="100000">
              <a:schemeClr val="accent2">
                <a:tint val="70000"/>
                <a:satMod val="255000"/>
              </a:schemeClr>
            </a:gs>
          </a:gsLst>
          <a:path path="circle">
            <a:fillToRect l="5000" t="100000" r="120000" b="10000"/>
          </a:path>
        </a:gradFill>
        <a:ln w="12700" cap="flat" cmpd="sng" algn="ctr">
          <a:solidFill>
            <a:schemeClr val="accent2">
              <a:shade val="70000"/>
              <a:satMod val="150000"/>
            </a:schemeClr>
          </a:solidFill>
          <a:prstDash val="solid"/>
        </a:ln>
        <a:effectLst>
          <a:outerShdw blurRad="50800" dist="250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Résoudre</a:t>
          </a:r>
        </a:p>
      </dsp:txBody>
      <dsp:txXfrm>
        <a:off x="804766" y="2154864"/>
        <a:ext cx="688741" cy="237746"/>
      </dsp:txXfrm>
    </dsp:sp>
    <dsp:sp modelId="{D73A92E1-6647-4ED8-BAB6-78EC34CB8AD1}">
      <dsp:nvSpPr>
        <dsp:cNvPr id="0" name=""/>
        <dsp:cNvSpPr/>
      </dsp:nvSpPr>
      <dsp:spPr>
        <a:xfrm rot="12601610">
          <a:off x="1722344" y="1405934"/>
          <a:ext cx="352633" cy="367965"/>
        </a:xfrm>
        <a:prstGeom prst="rightArrow">
          <a:avLst>
            <a:gd name="adj1" fmla="val 60000"/>
            <a:gd name="adj2" fmla="val 50000"/>
          </a:avLst>
        </a:prstGeom>
        <a:gradFill rotWithShape="1">
          <a:gsLst>
            <a:gs pos="0">
              <a:schemeClr val="accent5">
                <a:tint val="35000"/>
                <a:satMod val="260000"/>
              </a:schemeClr>
            </a:gs>
            <a:gs pos="30000">
              <a:schemeClr val="accent5">
                <a:tint val="38000"/>
                <a:satMod val="260000"/>
              </a:schemeClr>
            </a:gs>
            <a:gs pos="75000">
              <a:schemeClr val="accent5">
                <a:tint val="55000"/>
                <a:satMod val="255000"/>
              </a:schemeClr>
            </a:gs>
            <a:gs pos="100000">
              <a:schemeClr val="accent5">
                <a:tint val="70000"/>
                <a:satMod val="255000"/>
              </a:schemeClr>
            </a:gs>
          </a:gsLst>
          <a:path path="circle">
            <a:fillToRect l="5000" t="100000" r="120000" b="10000"/>
          </a:path>
        </a:gradFill>
        <a:ln w="12700" cap="flat" cmpd="sng" algn="ctr">
          <a:solidFill>
            <a:schemeClr val="accent5">
              <a:shade val="70000"/>
              <a:satMod val="150000"/>
            </a:schemeClr>
          </a:solidFill>
          <a:prstDash val="solid"/>
        </a:ln>
        <a:effectLst>
          <a:outerShdw blurRad="50800" dist="25000" dir="5400000" rotWithShape="0">
            <a:srgbClr val="000000">
              <a:alpha val="40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solidFill>
              <a:sysClr val="windowText" lastClr="000000"/>
            </a:solidFill>
            <a:latin typeface="Calibri"/>
            <a:ea typeface="+mn-ea"/>
            <a:cs typeface="+mn-cs"/>
          </a:endParaRPr>
        </a:p>
      </dsp:txBody>
      <dsp:txXfrm rot="10800000">
        <a:off x="1821035" y="1505996"/>
        <a:ext cx="246843" cy="220779"/>
      </dsp:txXfrm>
    </dsp:sp>
    <dsp:sp modelId="{0898BD1C-0D41-48F1-BA11-A3086BB4EAB8}">
      <dsp:nvSpPr>
        <dsp:cNvPr id="0" name=""/>
        <dsp:cNvSpPr/>
      </dsp:nvSpPr>
      <dsp:spPr>
        <a:xfrm>
          <a:off x="816214" y="1027112"/>
          <a:ext cx="974027" cy="437318"/>
        </a:xfrm>
        <a:prstGeom prst="ellipse">
          <a:avLst/>
        </a:prstGeom>
        <a:gradFill rotWithShape="1">
          <a:gsLst>
            <a:gs pos="0">
              <a:schemeClr val="accent5">
                <a:tint val="35000"/>
                <a:satMod val="260000"/>
              </a:schemeClr>
            </a:gs>
            <a:gs pos="30000">
              <a:schemeClr val="accent5">
                <a:tint val="38000"/>
                <a:satMod val="260000"/>
              </a:schemeClr>
            </a:gs>
            <a:gs pos="75000">
              <a:schemeClr val="accent5">
                <a:tint val="55000"/>
                <a:satMod val="255000"/>
              </a:schemeClr>
            </a:gs>
            <a:gs pos="100000">
              <a:schemeClr val="accent5">
                <a:tint val="70000"/>
                <a:satMod val="255000"/>
              </a:schemeClr>
            </a:gs>
          </a:gsLst>
          <a:path path="circle">
            <a:fillToRect l="5000" t="100000" r="120000" b="10000"/>
          </a:path>
        </a:gradFill>
        <a:ln w="12700" cap="flat" cmpd="sng" algn="ctr">
          <a:solidFill>
            <a:schemeClr val="accent5">
              <a:shade val="70000"/>
              <a:satMod val="150000"/>
            </a:schemeClr>
          </a:solidFill>
          <a:prstDash val="solid"/>
        </a:ln>
        <a:effectLst>
          <a:outerShdw blurRad="50800" dist="25000" dir="5400000" rotWithShape="0">
            <a:srgbClr val="000000">
              <a:alpha val="40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solidFill>
                <a:sysClr val="windowText" lastClr="000000"/>
              </a:solidFill>
              <a:latin typeface="Calibri"/>
              <a:ea typeface="+mn-ea"/>
              <a:cs typeface="+mn-cs"/>
            </a:rPr>
            <a:t>Communiquer</a:t>
          </a:r>
        </a:p>
      </dsp:txBody>
      <dsp:txXfrm>
        <a:off x="958857" y="1091156"/>
        <a:ext cx="688741" cy="309230"/>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0063AF53-F080-4EED-89A2-71072976191D}" type="datetimeFigureOut">
              <a:rPr lang="fr-FR" smtClean="0"/>
              <a:t>15/12/2014</a:t>
            </a:fld>
            <a:endParaRPr lang="fr-FR"/>
          </a:p>
        </p:txBody>
      </p:sp>
      <p:sp>
        <p:nvSpPr>
          <p:cNvPr id="4" name="Espace réservé du pied de page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998AF3D6-EEB2-48C0-A05A-3B4761F0DBE6}" type="slidenum">
              <a:rPr lang="fr-FR" smtClean="0"/>
              <a:t>‹N°›</a:t>
            </a:fld>
            <a:endParaRPr lang="fr-FR"/>
          </a:p>
        </p:txBody>
      </p:sp>
    </p:spTree>
    <p:extLst>
      <p:ext uri="{BB962C8B-B14F-4D97-AF65-F5344CB8AC3E}">
        <p14:creationId xmlns:p14="http://schemas.microsoft.com/office/powerpoint/2010/main" val="33771477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408F55C5-7F94-4427-AC6E-B68A66649CA8}" type="datetimeFigureOut">
              <a:rPr lang="fr-FR" smtClean="0"/>
              <a:pPr/>
              <a:t>15/12/2014</a:t>
            </a:fld>
            <a:endParaRPr lang="fr-FR"/>
          </a:p>
        </p:txBody>
      </p:sp>
      <p:sp>
        <p:nvSpPr>
          <p:cNvPr id="4" name="Espace réservé de l'image des diapositives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CA6C0AD0-4698-40B9-9B24-B1F3CB29CF02}" type="slidenum">
              <a:rPr lang="fr-FR" smtClean="0"/>
              <a:pPr/>
              <a:t>‹N°›</a:t>
            </a:fld>
            <a:endParaRPr lang="fr-FR"/>
          </a:p>
        </p:txBody>
      </p:sp>
    </p:spTree>
    <p:extLst>
      <p:ext uri="{BB962C8B-B14F-4D97-AF65-F5344CB8AC3E}">
        <p14:creationId xmlns:p14="http://schemas.microsoft.com/office/powerpoint/2010/main" val="930336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A6C0AD0-4698-40B9-9B24-B1F3CB29CF02}" type="slidenum">
              <a:rPr lang="fr-FR" smtClean="0"/>
              <a:pPr/>
              <a:t>27</a:t>
            </a:fld>
            <a:endParaRPr lang="fr-FR"/>
          </a:p>
        </p:txBody>
      </p:sp>
    </p:spTree>
    <p:extLst>
      <p:ext uri="{BB962C8B-B14F-4D97-AF65-F5344CB8AC3E}">
        <p14:creationId xmlns:p14="http://schemas.microsoft.com/office/powerpoint/2010/main" val="3884740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A6C0AD0-4698-40B9-9B24-B1F3CB29CF02}" type="slidenum">
              <a:rPr lang="fr-FR" smtClean="0"/>
              <a:pPr/>
              <a:t>34</a:t>
            </a:fld>
            <a:endParaRPr lang="fr-FR"/>
          </a:p>
        </p:txBody>
      </p:sp>
    </p:spTree>
    <p:extLst>
      <p:ext uri="{BB962C8B-B14F-4D97-AF65-F5344CB8AC3E}">
        <p14:creationId xmlns:p14="http://schemas.microsoft.com/office/powerpoint/2010/main" val="3385203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1"/>
      </p:bgRef>
    </p:bg>
    <p:spTree>
      <p:nvGrpSpPr>
        <p:cNvPr id="1" name=""/>
        <p:cNvGrpSpPr/>
        <p:nvPr/>
      </p:nvGrpSpPr>
      <p:grpSpPr>
        <a:xfrm>
          <a:off x="0" y="0"/>
          <a:ext cx="0" cy="0"/>
          <a:chOff x="0" y="0"/>
          <a:chExt cx="0" cy="0"/>
        </a:xfrm>
      </p:grpSpPr>
      <p:sp>
        <p:nvSpPr>
          <p:cNvPr id="8" name="Titre 7"/>
          <p:cNvSpPr>
            <a:spLocks noGrp="1"/>
          </p:cNvSpPr>
          <p:nvPr>
            <p:ph type="ctrTitle"/>
          </p:nvPr>
        </p:nvSpPr>
        <p:spPr>
          <a:xfrm>
            <a:off x="2286000" y="3124200"/>
            <a:ext cx="6172200" cy="1894362"/>
          </a:xfrm>
        </p:spPr>
        <p:txBody>
          <a:bodyPr/>
          <a:lstStyle>
            <a:lvl1pPr>
              <a:defRPr b="1"/>
            </a:lvl1pPr>
          </a:lstStyle>
          <a:p>
            <a:r>
              <a:rPr kumimoji="0" lang="fr-FR" smtClean="0"/>
              <a:t>Modifiez le style du titre</a:t>
            </a:r>
            <a:endParaRPr kumimoji="0" lang="en-US"/>
          </a:p>
        </p:txBody>
      </p:sp>
      <p:sp>
        <p:nvSpPr>
          <p:cNvPr id="9" name="Sous-titr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Modifiez le style des sous-titres du masque</a:t>
            </a:r>
            <a:endParaRPr kumimoji="0" lang="en-US"/>
          </a:p>
        </p:txBody>
      </p:sp>
      <p:sp>
        <p:nvSpPr>
          <p:cNvPr id="28" name="Espace réservé de la date 27"/>
          <p:cNvSpPr>
            <a:spLocks noGrp="1"/>
          </p:cNvSpPr>
          <p:nvPr>
            <p:ph type="dt" sz="half" idx="10"/>
          </p:nvPr>
        </p:nvSpPr>
        <p:spPr bwMode="auto">
          <a:xfrm rot="5400000">
            <a:off x="7764621" y="1174097"/>
            <a:ext cx="2286000" cy="381000"/>
          </a:xfrm>
        </p:spPr>
        <p:txBody>
          <a:bodyPr/>
          <a:lstStyle/>
          <a:p>
            <a:fld id="{9D56727F-6563-47CD-B250-CBA7B4B4FBDE}" type="datetime1">
              <a:rPr lang="fr-FR" smtClean="0"/>
              <a:t>15/12/2014</a:t>
            </a:fld>
            <a:endParaRPr lang="fr-BE"/>
          </a:p>
        </p:txBody>
      </p:sp>
      <p:sp>
        <p:nvSpPr>
          <p:cNvPr id="17" name="Espace réservé du pied de page 16"/>
          <p:cNvSpPr>
            <a:spLocks noGrp="1"/>
          </p:cNvSpPr>
          <p:nvPr>
            <p:ph type="ftr" sz="quarter" idx="11"/>
          </p:nvPr>
        </p:nvSpPr>
        <p:spPr bwMode="auto">
          <a:xfrm>
            <a:off x="2270760" y="6473952"/>
            <a:ext cx="6189672" cy="384048"/>
          </a:xfrm>
        </p:spPr>
        <p:txBody>
          <a:bodyPr/>
          <a:lstStyle/>
          <a:p>
            <a:r>
              <a:rPr lang="fr-BE" smtClean="0"/>
              <a:t>Xavier Pessoles - Jean-Pierre Pupier</a:t>
            </a:r>
            <a:endParaRPr lang="fr-BE"/>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ce réservé du numéro de diapositive 28"/>
          <p:cNvSpPr>
            <a:spLocks noGrp="1"/>
          </p:cNvSpPr>
          <p:nvPr>
            <p:ph type="sldNum" sz="quarter" idx="12"/>
          </p:nvPr>
        </p:nvSpPr>
        <p:spPr bwMode="auto">
          <a:xfrm>
            <a:off x="1325544" y="4928702"/>
            <a:ext cx="609600" cy="517524"/>
          </a:xfrm>
        </p:spPr>
        <p:txBody>
          <a:bodyPr/>
          <a:lstStyle/>
          <a:p>
            <a:fld id="{CF4668DC-857F-487D-BFFA-8C0CA5037977}" type="slidenum">
              <a:rPr lang="fr-BE" smtClean="0"/>
              <a:pPr/>
              <a:t>‹N°›</a:t>
            </a:fld>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19ABCAB6-D49B-46FD-870F-99E10975C18F}" type="datetime1">
              <a:rPr lang="fr-FR" smtClean="0"/>
              <a:t>15/12/2014</a:t>
            </a:fld>
            <a:endParaRPr lang="fr-BE"/>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9"/>
            <a:ext cx="1676400" cy="5851525"/>
          </a:xfrm>
        </p:spPr>
        <p:txBody>
          <a:bodyPr vert="eaVert"/>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DEEDBEA9-D968-4EC1-A19A-1F76B691A58C}" type="datetime1">
              <a:rPr lang="fr-FR" smtClean="0"/>
              <a:t>15/12/2014</a:t>
            </a:fld>
            <a:endParaRPr lang="fr-BE"/>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8" name="Espace réservé du contenu 7"/>
          <p:cNvSpPr>
            <a:spLocks noGrp="1"/>
          </p:cNvSpPr>
          <p:nvPr>
            <p:ph sz="quarter" idx="1"/>
          </p:nvPr>
        </p:nvSpPr>
        <p:spPr>
          <a:xfrm>
            <a:off x="457200" y="1196752"/>
            <a:ext cx="7467600" cy="5277200"/>
          </a:xfrm>
        </p:spPr>
        <p:txBody>
          <a:bodyPr/>
          <a:lstStyle/>
          <a:p>
            <a:pPr lvl="0" eaLnBrk="1" latinLnBrk="0" hangingPunct="1"/>
            <a:r>
              <a:rPr lang="fr-FR" dirty="0" smtClean="0"/>
              <a:t>Modifiez les styles du texte du masque</a:t>
            </a:r>
          </a:p>
          <a:p>
            <a:pPr lvl="1" eaLnBrk="1" latinLnBrk="0" hangingPunct="1"/>
            <a:r>
              <a:rPr lang="fr-FR" dirty="0" smtClean="0"/>
              <a:t>Deuxième niveau</a:t>
            </a:r>
          </a:p>
          <a:p>
            <a:pPr lvl="2" eaLnBrk="1" latinLnBrk="0" hangingPunct="1"/>
            <a:r>
              <a:rPr lang="fr-FR" dirty="0" smtClean="0"/>
              <a:t>Troisième niveau</a:t>
            </a:r>
          </a:p>
          <a:p>
            <a:pPr lvl="3" eaLnBrk="1" latinLnBrk="0" hangingPunct="1"/>
            <a:r>
              <a:rPr lang="fr-FR" dirty="0" smtClean="0"/>
              <a:t>Quatrième niveau</a:t>
            </a:r>
          </a:p>
          <a:p>
            <a:pPr lvl="4" eaLnBrk="1" latinLnBrk="0" hangingPunct="1"/>
            <a:r>
              <a:rPr lang="fr-FR" dirty="0" smtClean="0"/>
              <a:t>Cinquième niveau</a:t>
            </a:r>
            <a:endParaRPr kumimoji="0" lang="en-US" dirty="0"/>
          </a:p>
        </p:txBody>
      </p:sp>
      <p:sp>
        <p:nvSpPr>
          <p:cNvPr id="7" name="Espace réservé de la date 6"/>
          <p:cNvSpPr>
            <a:spLocks noGrp="1"/>
          </p:cNvSpPr>
          <p:nvPr>
            <p:ph type="dt" sz="half" idx="14"/>
          </p:nvPr>
        </p:nvSpPr>
        <p:spPr/>
        <p:txBody>
          <a:bodyPr rtlCol="0"/>
          <a:lstStyle/>
          <a:p>
            <a:fld id="{9FC95688-4DB0-4F51-94A9-29BA89D545B3}" type="datetime1">
              <a:rPr lang="fr-FR" smtClean="0"/>
              <a:t>15/12/2014</a:t>
            </a:fld>
            <a:endParaRPr lang="fr-BE"/>
          </a:p>
        </p:txBody>
      </p:sp>
      <p:sp>
        <p:nvSpPr>
          <p:cNvPr id="9" name="Espace réservé du numéro de diapositive 8"/>
          <p:cNvSpPr>
            <a:spLocks noGrp="1"/>
          </p:cNvSpPr>
          <p:nvPr>
            <p:ph type="sldNum" sz="quarter" idx="15"/>
          </p:nvPr>
        </p:nvSpPr>
        <p:spPr/>
        <p:txBody>
          <a:bodyPr rtlCol="0"/>
          <a:lstStyle/>
          <a:p>
            <a:fld id="{CF4668DC-857F-487D-BFFA-8C0CA5037977}" type="slidenum">
              <a:rPr lang="fr-BE" smtClean="0"/>
              <a:pPr/>
              <a:t>‹N°›</a:t>
            </a:fld>
            <a:endParaRPr lang="fr-BE"/>
          </a:p>
        </p:txBody>
      </p:sp>
      <p:sp>
        <p:nvSpPr>
          <p:cNvPr id="10" name="Espace réservé du pied de page 9"/>
          <p:cNvSpPr>
            <a:spLocks noGrp="1"/>
          </p:cNvSpPr>
          <p:nvPr>
            <p:ph type="ftr" sz="quarter" idx="16"/>
          </p:nvPr>
        </p:nvSpPr>
        <p:spPr/>
        <p:txBody>
          <a:bodyPr rtlCol="0"/>
          <a:lstStyle/>
          <a:p>
            <a:r>
              <a:rPr lang="fr-BE" smtClean="0"/>
              <a:t>Xavier Pessoles - Jean-Pierre Pupier</a:t>
            </a:r>
            <a:endParaRPr lang="fr-BE"/>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0"/>
            <a:ext cx="6172200" cy="2053590"/>
          </a:xfrm>
        </p:spPr>
        <p:txBody>
          <a:bodyPr/>
          <a:lstStyle>
            <a:lvl1pPr algn="l">
              <a:buNone/>
              <a:defRPr sz="3000" b="1" cap="small" baseline="0"/>
            </a:lvl1pPr>
          </a:lstStyle>
          <a:p>
            <a:r>
              <a:rPr kumimoji="0" lang="fr-FR" smtClean="0"/>
              <a:t>Modifiez le style du titre</a:t>
            </a:r>
            <a:endParaRPr kumimoji="0" lang="en-US"/>
          </a:p>
        </p:txBody>
      </p:sp>
      <p:sp>
        <p:nvSpPr>
          <p:cNvPr id="3" name="Espace réservé du texte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Modifiez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fld id="{20848678-D788-46FE-B700-C9269C74C891}" type="datetime1">
              <a:rPr lang="fr-FR" smtClean="0"/>
              <a:t>15/12/2014</a:t>
            </a:fld>
            <a:endParaRPr lang="fr-BE"/>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r>
              <a:rPr lang="fr-BE" smtClean="0"/>
              <a:t>Xavier Pessoles - Jean-Pierre Pupier</a:t>
            </a:r>
            <a:endParaRPr lang="fr-BE"/>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2"/>
            <a:ext cx="609600" cy="517524"/>
          </a:xfrm>
        </p:spPr>
        <p:txBody>
          <a:bodyPr/>
          <a:lstStyle/>
          <a:p>
            <a:fld id="{CF4668DC-857F-487D-BFFA-8C0CA5037977}" type="slidenum">
              <a:rPr lang="fr-BE" smtClean="0"/>
              <a:pPr/>
              <a:t>‹N°›</a:t>
            </a:fld>
            <a:endParaRPr lang="fr-BE"/>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5" name="Espace réservé de la date 4"/>
          <p:cNvSpPr>
            <a:spLocks noGrp="1"/>
          </p:cNvSpPr>
          <p:nvPr>
            <p:ph type="dt" sz="half" idx="10"/>
          </p:nvPr>
        </p:nvSpPr>
        <p:spPr/>
        <p:txBody>
          <a:bodyPr/>
          <a:lstStyle/>
          <a:p>
            <a:fld id="{79C16800-6255-4A73-95D9-53ECCA86BF18}" type="datetime1">
              <a:rPr lang="fr-FR" smtClean="0"/>
              <a:t>15/12/2014</a:t>
            </a:fld>
            <a:endParaRPr lang="fr-BE"/>
          </a:p>
        </p:txBody>
      </p:sp>
      <p:sp>
        <p:nvSpPr>
          <p:cNvPr id="6" name="Espace réservé du pied de page 5"/>
          <p:cNvSpPr>
            <a:spLocks noGrp="1"/>
          </p:cNvSpPr>
          <p:nvPr>
            <p:ph type="ftr" sz="quarter" idx="11"/>
          </p:nvPr>
        </p:nvSpPr>
        <p:spPr/>
        <p:txBody>
          <a:bodyPr/>
          <a:lstStyle/>
          <a:p>
            <a:r>
              <a:rPr lang="fr-BE" smtClean="0"/>
              <a:t>Xavier Pessoles - Jean-Pierre Pupier</a:t>
            </a:r>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7543800" cy="1143000"/>
          </a:xfrm>
        </p:spPr>
        <p:txBody>
          <a:bodyPr anchor="b"/>
          <a:lstStyle>
            <a:lvl1pPr>
              <a:defRPr/>
            </a:lvl1pPr>
          </a:lstStyle>
          <a:p>
            <a:r>
              <a:rPr kumimoji="0" lang="fr-FR" smtClean="0"/>
              <a:t>Modifiez le style du titre</a:t>
            </a:r>
            <a:endParaRPr kumimoji="0" lang="en-US"/>
          </a:p>
        </p:txBody>
      </p:sp>
      <p:sp>
        <p:nvSpPr>
          <p:cNvPr id="7" name="Espace réservé de la date 6"/>
          <p:cNvSpPr>
            <a:spLocks noGrp="1"/>
          </p:cNvSpPr>
          <p:nvPr>
            <p:ph type="dt" sz="half" idx="10"/>
          </p:nvPr>
        </p:nvSpPr>
        <p:spPr/>
        <p:txBody>
          <a:bodyPr/>
          <a:lstStyle/>
          <a:p>
            <a:fld id="{2ECF0889-EA02-48F1-86FE-1B2AAC4C247E}" type="datetime1">
              <a:rPr lang="fr-FR" smtClean="0"/>
              <a:t>15/12/2014</a:t>
            </a:fld>
            <a:endParaRPr lang="fr-BE"/>
          </a:p>
        </p:txBody>
      </p:sp>
      <p:sp>
        <p:nvSpPr>
          <p:cNvPr id="8" name="Espace réservé du pied de page 7"/>
          <p:cNvSpPr>
            <a:spLocks noGrp="1"/>
          </p:cNvSpPr>
          <p:nvPr>
            <p:ph type="ftr" sz="quarter" idx="11"/>
          </p:nvPr>
        </p:nvSpPr>
        <p:spPr/>
        <p:txBody>
          <a:bodyPr/>
          <a:lstStyle/>
          <a:p>
            <a:r>
              <a:rPr lang="fr-BE" smtClean="0"/>
              <a:t>Xavier Pessoles - Jean-Pierre Pupier</a:t>
            </a:r>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‹N°›</a:t>
            </a:fld>
            <a:endParaRPr lang="fr-BE"/>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Modifiez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Modifiez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6" name="Espace réservé de la date 5"/>
          <p:cNvSpPr>
            <a:spLocks noGrp="1"/>
          </p:cNvSpPr>
          <p:nvPr>
            <p:ph type="dt" sz="half" idx="10"/>
          </p:nvPr>
        </p:nvSpPr>
        <p:spPr/>
        <p:txBody>
          <a:bodyPr rtlCol="0"/>
          <a:lstStyle/>
          <a:p>
            <a:fld id="{712E9D54-6766-4EFC-BDD9-0C3193CEE8BD}" type="datetime1">
              <a:rPr lang="fr-FR" smtClean="0"/>
              <a:t>15/12/2014</a:t>
            </a:fld>
            <a:endParaRPr lang="fr-BE"/>
          </a:p>
        </p:txBody>
      </p:sp>
      <p:sp>
        <p:nvSpPr>
          <p:cNvPr id="7" name="Espace réservé du numéro de diapositive 6"/>
          <p:cNvSpPr>
            <a:spLocks noGrp="1"/>
          </p:cNvSpPr>
          <p:nvPr>
            <p:ph type="sldNum" sz="quarter" idx="11"/>
          </p:nvPr>
        </p:nvSpPr>
        <p:spPr/>
        <p:txBody>
          <a:bodyPr rtlCol="0"/>
          <a:lstStyle/>
          <a:p>
            <a:fld id="{CF4668DC-857F-487D-BFFA-8C0CA5037977}" type="slidenum">
              <a:rPr lang="fr-BE" smtClean="0"/>
              <a:pPr/>
              <a:t>‹N°›</a:t>
            </a:fld>
            <a:endParaRPr lang="fr-BE"/>
          </a:p>
        </p:txBody>
      </p:sp>
      <p:sp>
        <p:nvSpPr>
          <p:cNvPr id="8" name="Espace réservé du pied de page 7"/>
          <p:cNvSpPr>
            <a:spLocks noGrp="1"/>
          </p:cNvSpPr>
          <p:nvPr>
            <p:ph type="ftr" sz="quarter" idx="12"/>
          </p:nvPr>
        </p:nvSpPr>
        <p:spPr/>
        <p:txBody>
          <a:bodyPr rtlCol="0"/>
          <a:lstStyle/>
          <a:p>
            <a:r>
              <a:rPr lang="fr-BE" smtClean="0"/>
              <a:t>Xavier Pessoles - Jean-Pierre Pupier</a:t>
            </a:r>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469AE92-F693-4AF4-B39E-ECB41C1DA14C}" type="datetime1">
              <a:rPr lang="fr-FR" smtClean="0"/>
              <a:t>15/12/2014</a:t>
            </a:fld>
            <a:endParaRPr lang="fr-BE"/>
          </a:p>
        </p:txBody>
      </p:sp>
      <p:sp>
        <p:nvSpPr>
          <p:cNvPr id="3" name="Espace réservé du pied de page 2"/>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smtClean="0"/>
              <a:t>Modifiez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smtClean="0"/>
              <a:t>Modifiez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1" name="Espace réservé de la date 20"/>
          <p:cNvSpPr>
            <a:spLocks noGrp="1"/>
          </p:cNvSpPr>
          <p:nvPr>
            <p:ph type="dt" sz="half" idx="14"/>
          </p:nvPr>
        </p:nvSpPr>
        <p:spPr/>
        <p:txBody>
          <a:bodyPr rtlCol="0"/>
          <a:lstStyle/>
          <a:p>
            <a:fld id="{15EB620E-D183-4F2A-BD4F-6B1729D1A0DE}" type="datetime1">
              <a:rPr lang="fr-FR" smtClean="0"/>
              <a:t>15/12/2014</a:t>
            </a:fld>
            <a:endParaRPr lang="fr-BE"/>
          </a:p>
        </p:txBody>
      </p:sp>
      <p:sp>
        <p:nvSpPr>
          <p:cNvPr id="22" name="Espace réservé du numéro de diapositive 21"/>
          <p:cNvSpPr>
            <a:spLocks noGrp="1"/>
          </p:cNvSpPr>
          <p:nvPr>
            <p:ph type="sldNum" sz="quarter" idx="15"/>
          </p:nvPr>
        </p:nvSpPr>
        <p:spPr/>
        <p:txBody>
          <a:bodyPr rtlCol="0"/>
          <a:lstStyle/>
          <a:p>
            <a:fld id="{CF4668DC-857F-487D-BFFA-8C0CA5037977}" type="slidenum">
              <a:rPr lang="fr-BE" smtClean="0"/>
              <a:pPr/>
              <a:t>‹N°›</a:t>
            </a:fld>
            <a:endParaRPr lang="fr-BE"/>
          </a:p>
        </p:txBody>
      </p:sp>
      <p:sp>
        <p:nvSpPr>
          <p:cNvPr id="23" name="Espace réservé du pied de page 22"/>
          <p:cNvSpPr>
            <a:spLocks noGrp="1"/>
          </p:cNvSpPr>
          <p:nvPr>
            <p:ph type="ftr" sz="quarter" idx="16"/>
          </p:nvPr>
        </p:nvSpPr>
        <p:spPr/>
        <p:txBody>
          <a:bodyPr rtlCol="0"/>
          <a:lstStyle/>
          <a:p>
            <a:r>
              <a:rPr lang="fr-BE" smtClean="0"/>
              <a:t>Xavier Pessoles - Jean-Pierre Pupier</a:t>
            </a:r>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smtClean="0"/>
              <a:t>Modifiez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smtClean="0"/>
              <a:t>Modifiez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ce réservé de la date 16"/>
          <p:cNvSpPr>
            <a:spLocks noGrp="1"/>
          </p:cNvSpPr>
          <p:nvPr>
            <p:ph type="dt" sz="half" idx="10"/>
          </p:nvPr>
        </p:nvSpPr>
        <p:spPr/>
        <p:txBody>
          <a:bodyPr rtlCol="0"/>
          <a:lstStyle/>
          <a:p>
            <a:fld id="{2D38B004-A344-4981-8789-E15D3302231A}" type="datetime1">
              <a:rPr lang="fr-FR" smtClean="0"/>
              <a:t>15/12/2014</a:t>
            </a:fld>
            <a:endParaRPr lang="fr-BE"/>
          </a:p>
        </p:txBody>
      </p:sp>
      <p:sp>
        <p:nvSpPr>
          <p:cNvPr id="18" name="Espace réservé du numéro de diapositive 17"/>
          <p:cNvSpPr>
            <a:spLocks noGrp="1"/>
          </p:cNvSpPr>
          <p:nvPr>
            <p:ph type="sldNum" sz="quarter" idx="11"/>
          </p:nvPr>
        </p:nvSpPr>
        <p:spPr/>
        <p:txBody>
          <a:bodyPr rtlCol="0"/>
          <a:lstStyle/>
          <a:p>
            <a:fld id="{CF4668DC-857F-487D-BFFA-8C0CA5037977}" type="slidenum">
              <a:rPr lang="fr-BE" smtClean="0"/>
              <a:pPr/>
              <a:t>‹N°›</a:t>
            </a:fld>
            <a:endParaRPr lang="fr-BE"/>
          </a:p>
        </p:txBody>
      </p:sp>
      <p:sp>
        <p:nvSpPr>
          <p:cNvPr id="21" name="Espace réservé du pied de page 20"/>
          <p:cNvSpPr>
            <a:spLocks noGrp="1"/>
          </p:cNvSpPr>
          <p:nvPr>
            <p:ph type="ftr" sz="quarter" idx="12"/>
          </p:nvPr>
        </p:nvSpPr>
        <p:spPr/>
        <p:txBody>
          <a:bodyPr rtlCol="0"/>
          <a:lstStyle/>
          <a:p>
            <a:r>
              <a:rPr lang="fr-BE" smtClean="0"/>
              <a:t>Xavier Pessoles - Jean-Pierre Pupier</a:t>
            </a:r>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ce réservé du titre 21"/>
          <p:cNvSpPr>
            <a:spLocks noGrp="1"/>
          </p:cNvSpPr>
          <p:nvPr>
            <p:ph type="title"/>
          </p:nvPr>
        </p:nvSpPr>
        <p:spPr>
          <a:xfrm>
            <a:off x="457200" y="116632"/>
            <a:ext cx="7467600" cy="864096"/>
          </a:xfrm>
          <a:prstGeom prst="rect">
            <a:avLst/>
          </a:prstGeom>
        </p:spPr>
        <p:txBody>
          <a:bodyPr vert="horz" anchor="ctr">
            <a:normAutofit/>
          </a:bodyPr>
          <a:lstStyle/>
          <a:p>
            <a:r>
              <a:rPr kumimoji="0" lang="fr-FR" smtClean="0"/>
              <a:t>Modifiez le style du titre</a:t>
            </a:r>
            <a:endParaRPr kumimoji="0" lang="en-US"/>
          </a:p>
        </p:txBody>
      </p:sp>
      <p:sp>
        <p:nvSpPr>
          <p:cNvPr id="13" name="Espace réservé du texte 12"/>
          <p:cNvSpPr>
            <a:spLocks noGrp="1"/>
          </p:cNvSpPr>
          <p:nvPr>
            <p:ph type="body" idx="1"/>
          </p:nvPr>
        </p:nvSpPr>
        <p:spPr>
          <a:xfrm>
            <a:off x="457200" y="1196752"/>
            <a:ext cx="7467600" cy="5277200"/>
          </a:xfrm>
          <a:prstGeom prst="rect">
            <a:avLst/>
          </a:prstGeom>
        </p:spPr>
        <p:txBody>
          <a:bodyPr vert="horz">
            <a:normAutofit/>
          </a:bodyPr>
          <a:lstStyle/>
          <a:p>
            <a:pPr lvl="0" eaLnBrk="1" latinLnBrk="0" hangingPunct="1"/>
            <a:r>
              <a:rPr kumimoji="0" lang="fr-FR" smtClean="0"/>
              <a:t>Modifiez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002E150F-AA26-4E99-A02A-7CA355CA54B4}" type="datetime1">
              <a:rPr lang="fr-FR" smtClean="0"/>
              <a:t>15/12/2014</a:t>
            </a:fld>
            <a:endParaRPr lang="fr-BE"/>
          </a:p>
        </p:txBody>
      </p:sp>
      <p:sp>
        <p:nvSpPr>
          <p:cNvPr id="3" name="Espace réservé du pied de page 2"/>
          <p:cNvSpPr>
            <a:spLocks noGrp="1"/>
          </p:cNvSpPr>
          <p:nvPr>
            <p:ph type="ftr" sz="quarter" idx="3"/>
          </p:nvPr>
        </p:nvSpPr>
        <p:spPr>
          <a:xfrm>
            <a:off x="76200" y="6625806"/>
            <a:ext cx="7692784" cy="232193"/>
          </a:xfrm>
          <a:prstGeom prst="rect">
            <a:avLst/>
          </a:prstGeom>
        </p:spPr>
        <p:txBody>
          <a:bodyPr vert="horz" anchor="ctr" anchorCtr="0"/>
          <a:lstStyle>
            <a:lvl1pPr algn="ctr" eaLnBrk="1" latinLnBrk="0" hangingPunct="1">
              <a:defRPr kumimoji="0" sz="1000">
                <a:solidFill>
                  <a:schemeClr val="tx2"/>
                </a:solidFill>
              </a:defRPr>
            </a:lvl1pPr>
          </a:lstStyle>
          <a:p>
            <a:r>
              <a:rPr lang="fr-BE" smtClean="0"/>
              <a:t>Xavier Pessoles - Jean-Pierre Pupier</a:t>
            </a:r>
            <a:endParaRPr lang="fr-BE"/>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ce réservé du numéro de diapositiv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latin typeface="Calibri" panose="020F0502020204030204" pitchFamily="34" charset="0"/>
              </a:defRPr>
            </a:lvl1pPr>
          </a:lstStyle>
          <a:p>
            <a:fld id="{CF4668DC-857F-487D-BFFA-8C0CA5037977}" type="slidenum">
              <a:rPr lang="fr-BE" smtClean="0"/>
              <a:pPr/>
              <a:t>‹N°›</a:t>
            </a:fld>
            <a:endParaRPr lang="fr-BE"/>
          </a:p>
        </p:txBody>
      </p:sp>
      <p:sp>
        <p:nvSpPr>
          <p:cNvPr id="15" name="Connecteur droit 14"/>
          <p:cNvSpPr>
            <a:spLocks noChangeShapeType="1"/>
          </p:cNvSpPr>
          <p:nvPr userDrawn="1"/>
        </p:nvSpPr>
        <p:spPr bwMode="auto">
          <a:xfrm rot="16200000" flipV="1">
            <a:off x="3505200" y="-2376264"/>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pic>
        <p:nvPicPr>
          <p:cNvPr id="17" name="Picture 2" descr="C:\Users\Xavier\Desktop\Perso\Concours\Mines_Ponts\Sujet_XP\Sujet_03\png\logo_ptsi.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768984" y="6393614"/>
            <a:ext cx="936104" cy="46438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9.png"/><Relationship Id="rId3" Type="http://schemas.openxmlformats.org/officeDocument/2006/relationships/image" Target="../media/image4.gif"/><Relationship Id="rId7" Type="http://schemas.openxmlformats.org/officeDocument/2006/relationships/image" Target="../media/image8.png"/><Relationship Id="rId12"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jpeg"/><Relationship Id="rId11" Type="http://schemas.openxmlformats.org/officeDocument/2006/relationships/diagramColors" Target="../diagrams/colors1.xml"/><Relationship Id="rId5" Type="http://schemas.openxmlformats.org/officeDocument/2006/relationships/image" Target="../media/image6.jpeg"/><Relationship Id="rId10" Type="http://schemas.openxmlformats.org/officeDocument/2006/relationships/diagramQuickStyle" Target="../diagrams/quickStyle1.xml"/><Relationship Id="rId4" Type="http://schemas.openxmlformats.org/officeDocument/2006/relationships/image" Target="../media/image5.png"/><Relationship Id="rId9"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8.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3.png"/><Relationship Id="rId5" Type="http://schemas.openxmlformats.org/officeDocument/2006/relationships/image" Target="../media/image51.w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60.png"/><Relationship Id="rId7" Type="http://schemas.openxmlformats.org/officeDocument/2006/relationships/image" Target="../media/image58.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57.wmf"/><Relationship Id="rId4" Type="http://schemas.openxmlformats.org/officeDocument/2006/relationships/oleObject" Target="../embeddings/oleObject5.bin"/><Relationship Id="rId9" Type="http://schemas.openxmlformats.org/officeDocument/2006/relationships/image" Target="../media/image59.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1.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1.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051720" y="1196752"/>
            <a:ext cx="6406480" cy="3389762"/>
          </a:xfrm>
        </p:spPr>
        <p:txBody>
          <a:bodyPr>
            <a:normAutofit/>
          </a:bodyPr>
          <a:lstStyle/>
          <a:p>
            <a:r>
              <a:rPr lang="fr-FR" i="1" dirty="0" smtClean="0"/>
              <a:t>Introduction à l’Ingénierie Systèmes</a:t>
            </a:r>
            <a:br>
              <a:rPr lang="fr-FR" i="1" dirty="0" smtClean="0"/>
            </a:br>
            <a:r>
              <a:rPr lang="fr-FR" i="1" dirty="0"/>
              <a:t/>
            </a:r>
            <a:br>
              <a:rPr lang="fr-FR" i="1" dirty="0"/>
            </a:br>
            <a:r>
              <a:rPr lang="fr-FR" i="1" dirty="0" smtClean="0"/>
              <a:t>Chapitre 5 – Fonction Transmettre</a:t>
            </a:r>
            <a:endParaRPr lang="fr-FR" dirty="0"/>
          </a:p>
        </p:txBody>
      </p:sp>
      <p:sp>
        <p:nvSpPr>
          <p:cNvPr id="3" name="Sous-titre 2"/>
          <p:cNvSpPr>
            <a:spLocks noGrp="1"/>
          </p:cNvSpPr>
          <p:nvPr>
            <p:ph type="subTitle" idx="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1</a:t>
            </a:fld>
            <a:endParaRPr lang="fr-BE"/>
          </a:p>
        </p:txBody>
      </p:sp>
      <p:pic>
        <p:nvPicPr>
          <p:cNvPr id="3074" name="Picture 2" descr="C:\Users\Xavier\Desktop\Perso\Concours\Mines_Ponts\Sujet_XP\Sujet_03\png\logo_pts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2360" y="6224690"/>
            <a:ext cx="1152128" cy="571552"/>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http://photos.dassault-aviation.com/galerie/mod_ajaris/modules/display/img/vid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3652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http://photos.dassault-aviation.com/galerie/mod_ajaris/modules/display/img/vid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587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5984" y="-4546"/>
            <a:ext cx="2512752" cy="1282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descr="http://www.peugeot.fr/media/showrooms/showroom-peugeot-ex1-concept-car-kppv3/medias/img/extergran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50602" y="0"/>
            <a:ext cx="2905381" cy="127791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toutelaculture.com/wp-content/uploads/2014/07/Visuel-MuCEM.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35696" y="-4546"/>
            <a:ext cx="1943130" cy="1272948"/>
          </a:xfrm>
          <a:prstGeom prst="rect">
            <a:avLst/>
          </a:prstGeom>
          <a:noFill/>
          <a:extLst>
            <a:ext uri="{909E8E84-426E-40DD-AFC4-6F175D3DCCD1}">
              <a14:hiddenFill xmlns:a14="http://schemas.microsoft.com/office/drawing/2010/main">
                <a:solidFill>
                  <a:srgbClr val="FFFFFF"/>
                </a:solidFill>
              </a14:hiddenFill>
            </a:ext>
          </a:extLst>
        </p:spPr>
      </p:pic>
      <p:pic>
        <p:nvPicPr>
          <p:cNvPr id="3087"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902" y="-4546"/>
            <a:ext cx="1422795" cy="1364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 name="Diagramme 13"/>
          <p:cNvGraphicFramePr/>
          <p:nvPr>
            <p:extLst>
              <p:ext uri="{D42A27DB-BD31-4B8C-83A1-F6EECF244321}">
                <p14:modId xmlns:p14="http://schemas.microsoft.com/office/powerpoint/2010/main" val="495024236"/>
              </p:ext>
            </p:extLst>
          </p:nvPr>
        </p:nvGraphicFramePr>
        <p:xfrm>
          <a:off x="4644008" y="2924944"/>
          <a:ext cx="5037393" cy="37595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pic>
        <p:nvPicPr>
          <p:cNvPr id="15"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4142" y="4941168"/>
            <a:ext cx="5191488" cy="1916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64095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a:t>Les accouplements temporaires</a:t>
            </a:r>
            <a:br>
              <a:rPr lang="fr-FR" sz="2000" dirty="0"/>
            </a:br>
            <a:r>
              <a:rPr lang="fr-FR" sz="2000" dirty="0" smtClean="0"/>
              <a:t>Les coupleurs et convertisseurs hydrodynamiques</a:t>
            </a:r>
            <a:endParaRPr lang="fr-FR" sz="2000" dirty="0"/>
          </a:p>
        </p:txBody>
      </p:sp>
      <p:sp>
        <p:nvSpPr>
          <p:cNvPr id="3" name="Espace réservé du contenu 2"/>
          <p:cNvSpPr>
            <a:spLocks noGrp="1"/>
          </p:cNvSpPr>
          <p:nvPr>
            <p:ph sz="quarter" idx="1"/>
          </p:nvPr>
        </p:nvSpPr>
        <p:spPr>
          <a:xfrm>
            <a:off x="457200" y="5157192"/>
            <a:ext cx="7467600" cy="1316760"/>
          </a:xfrm>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25.png"/>
          <p:cNvPicPr/>
          <p:nvPr/>
        </p:nvPicPr>
        <p:blipFill>
          <a:blip r:embed="rId2" cstate="print"/>
          <a:stretch>
            <a:fillRect/>
          </a:stretch>
        </p:blipFill>
        <p:spPr>
          <a:xfrm>
            <a:off x="539552" y="2348880"/>
            <a:ext cx="3970837" cy="1944216"/>
          </a:xfrm>
          <a:prstGeom prst="rect">
            <a:avLst/>
          </a:prstGeom>
        </p:spPr>
      </p:pic>
      <p:pic>
        <p:nvPicPr>
          <p:cNvPr id="7" name="Image 6" descr="fig_26.png"/>
          <p:cNvPicPr/>
          <p:nvPr/>
        </p:nvPicPr>
        <p:blipFill>
          <a:blip r:embed="rId3" cstate="print"/>
          <a:stretch>
            <a:fillRect/>
          </a:stretch>
        </p:blipFill>
        <p:spPr>
          <a:xfrm>
            <a:off x="4716016" y="1340768"/>
            <a:ext cx="3883481" cy="3960440"/>
          </a:xfrm>
          <a:prstGeom prst="rect">
            <a:avLst/>
          </a:prstGeom>
        </p:spPr>
      </p:pic>
    </p:spTree>
    <p:extLst>
      <p:ext uri="{BB962C8B-B14F-4D97-AF65-F5344CB8AC3E}">
        <p14:creationId xmlns:p14="http://schemas.microsoft.com/office/powerpoint/2010/main" val="1424375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400" dirty="0"/>
              <a:t>Les accouplements entres arbres sécants</a:t>
            </a:r>
            <a:br>
              <a:rPr lang="fr-FR" sz="2400" dirty="0"/>
            </a:br>
            <a:r>
              <a:rPr lang="fr-FR" sz="2400" dirty="0" smtClean="0"/>
              <a:t>Les limiteurs de couples</a:t>
            </a:r>
            <a:endParaRPr lang="fr-FR" sz="2000" dirty="0"/>
          </a:p>
        </p:txBody>
      </p:sp>
      <p:sp>
        <p:nvSpPr>
          <p:cNvPr id="3" name="Espace réservé du contenu 2"/>
          <p:cNvSpPr>
            <a:spLocks noGrp="1"/>
          </p:cNvSpPr>
          <p:nvPr>
            <p:ph sz="quarter" idx="1"/>
          </p:nvPr>
        </p:nvSpPr>
        <p:spPr>
          <a:xfrm>
            <a:off x="457200" y="4653136"/>
            <a:ext cx="7467600" cy="1820816"/>
          </a:xfrm>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30.png"/>
          <p:cNvPicPr/>
          <p:nvPr/>
        </p:nvPicPr>
        <p:blipFill>
          <a:blip r:embed="rId2" cstate="print"/>
          <a:stretch>
            <a:fillRect/>
          </a:stretch>
        </p:blipFill>
        <p:spPr>
          <a:xfrm>
            <a:off x="539552" y="1268760"/>
            <a:ext cx="1800200" cy="2872725"/>
          </a:xfrm>
          <a:prstGeom prst="rect">
            <a:avLst/>
          </a:prstGeom>
        </p:spPr>
      </p:pic>
      <p:pic>
        <p:nvPicPr>
          <p:cNvPr id="7" name="Image 6" descr="fig_31.png"/>
          <p:cNvPicPr/>
          <p:nvPr/>
        </p:nvPicPr>
        <p:blipFill>
          <a:blip r:embed="rId3" cstate="print"/>
          <a:stretch>
            <a:fillRect/>
          </a:stretch>
        </p:blipFill>
        <p:spPr>
          <a:xfrm>
            <a:off x="3059832" y="1214401"/>
            <a:ext cx="2584820" cy="2981442"/>
          </a:xfrm>
          <a:prstGeom prst="rect">
            <a:avLst/>
          </a:prstGeom>
        </p:spPr>
      </p:pic>
      <p:pic>
        <p:nvPicPr>
          <p:cNvPr id="8" name="Image 7" descr="fig_32.png"/>
          <p:cNvPicPr/>
          <p:nvPr/>
        </p:nvPicPr>
        <p:blipFill>
          <a:blip r:embed="rId4" cstate="print"/>
          <a:stretch>
            <a:fillRect/>
          </a:stretch>
        </p:blipFill>
        <p:spPr>
          <a:xfrm>
            <a:off x="5940152" y="1412776"/>
            <a:ext cx="2376026" cy="2728709"/>
          </a:xfrm>
          <a:prstGeom prst="rect">
            <a:avLst/>
          </a:prstGeom>
        </p:spPr>
      </p:pic>
    </p:spTree>
    <p:extLst>
      <p:ext uri="{BB962C8B-B14F-4D97-AF65-F5344CB8AC3E}">
        <p14:creationId xmlns:p14="http://schemas.microsoft.com/office/powerpoint/2010/main" val="436992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accouplements temporaires</a:t>
            </a:r>
            <a:br>
              <a:rPr lang="fr-FR" dirty="0"/>
            </a:br>
            <a:r>
              <a:rPr lang="fr-FR" dirty="0"/>
              <a:t>Les </a:t>
            </a:r>
            <a:r>
              <a:rPr lang="fr-FR" dirty="0" smtClean="0"/>
              <a:t>freins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33.png"/>
          <p:cNvPicPr/>
          <p:nvPr/>
        </p:nvPicPr>
        <p:blipFill>
          <a:blip r:embed="rId2" cstate="print"/>
          <a:stretch>
            <a:fillRect/>
          </a:stretch>
        </p:blipFill>
        <p:spPr>
          <a:xfrm>
            <a:off x="251520" y="1340768"/>
            <a:ext cx="8378796" cy="3816424"/>
          </a:xfrm>
          <a:prstGeom prst="rect">
            <a:avLst/>
          </a:prstGeom>
        </p:spPr>
      </p:pic>
    </p:spTree>
    <p:extLst>
      <p:ext uri="{BB962C8B-B14F-4D97-AF65-F5344CB8AC3E}">
        <p14:creationId xmlns:p14="http://schemas.microsoft.com/office/powerpoint/2010/main" val="2963548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accouplements entres arbres sécants</a:t>
            </a:r>
            <a:endParaRPr lang="fr-FR" dirty="0"/>
          </a:p>
        </p:txBody>
      </p:sp>
      <p:sp>
        <p:nvSpPr>
          <p:cNvPr id="3" name="Espace réservé du contenu 2"/>
          <p:cNvSpPr>
            <a:spLocks noGrp="1"/>
          </p:cNvSpPr>
          <p:nvPr>
            <p:ph sz="quarter" idx="1"/>
          </p:nvPr>
        </p:nvSpPr>
        <p:spPr>
          <a:xfrm>
            <a:off x="457200" y="2852936"/>
            <a:ext cx="7467600" cy="3621016"/>
          </a:xfrm>
        </p:spPr>
        <p:txBody>
          <a:bodyPr/>
          <a:lstStyle/>
          <a:p>
            <a:r>
              <a:rPr lang="fr-FR" dirty="0" smtClean="0"/>
              <a:t>Joint de cardant – </a:t>
            </a:r>
            <a:r>
              <a:rPr lang="fr-FR" dirty="0"/>
              <a:t>N</a:t>
            </a:r>
            <a:r>
              <a:rPr lang="fr-FR" dirty="0" smtClean="0"/>
              <a:t>on homocinétique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34.png"/>
          <p:cNvPicPr/>
          <p:nvPr/>
        </p:nvPicPr>
        <p:blipFill>
          <a:blip r:embed="rId2" cstate="print"/>
          <a:stretch>
            <a:fillRect/>
          </a:stretch>
        </p:blipFill>
        <p:spPr>
          <a:xfrm>
            <a:off x="683568" y="1484784"/>
            <a:ext cx="2363470" cy="703580"/>
          </a:xfrm>
          <a:prstGeom prst="rect">
            <a:avLst/>
          </a:prstGeom>
        </p:spPr>
      </p:pic>
      <p:sp>
        <p:nvSpPr>
          <p:cNvPr id="8" name="Espace réservé du contenu 2"/>
          <p:cNvSpPr txBox="1">
            <a:spLocks/>
          </p:cNvSpPr>
          <p:nvPr/>
        </p:nvSpPr>
        <p:spPr>
          <a:xfrm>
            <a:off x="3082484" y="1484784"/>
            <a:ext cx="5449956" cy="720080"/>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Angle de brisure</a:t>
            </a:r>
            <a:endParaRPr lang="fr-FR" dirty="0"/>
          </a:p>
        </p:txBody>
      </p:sp>
      <p:pic>
        <p:nvPicPr>
          <p:cNvPr id="9" name="Image 8" descr="fig_35.png"/>
          <p:cNvPicPr/>
          <p:nvPr/>
        </p:nvPicPr>
        <p:blipFill>
          <a:blip r:embed="rId3" cstate="print"/>
          <a:stretch>
            <a:fillRect/>
          </a:stretch>
        </p:blipFill>
        <p:spPr>
          <a:xfrm>
            <a:off x="292293" y="3717032"/>
            <a:ext cx="4855291" cy="2160240"/>
          </a:xfrm>
          <a:prstGeom prst="rect">
            <a:avLst/>
          </a:prstGeom>
        </p:spPr>
      </p:pic>
      <p:sp>
        <p:nvSpPr>
          <p:cNvPr id="10" name="Rectangle 9"/>
          <p:cNvSpPr/>
          <p:nvPr/>
        </p:nvSpPr>
        <p:spPr>
          <a:xfrm>
            <a:off x="1351786" y="6021288"/>
            <a:ext cx="2736304" cy="369332"/>
          </a:xfrm>
          <a:prstGeom prst="rect">
            <a:avLst/>
          </a:prstGeom>
        </p:spPr>
        <p:txBody>
          <a:bodyPr wrap="square">
            <a:spAutoFit/>
          </a:bodyPr>
          <a:lstStyle/>
          <a:p>
            <a:r>
              <a:rPr lang="fr-FR" dirty="0"/>
              <a:t>θ = </a:t>
            </a:r>
            <a:r>
              <a:rPr lang="fr-FR" dirty="0" err="1"/>
              <a:t>arctan</a:t>
            </a:r>
            <a:r>
              <a:rPr lang="fr-FR" dirty="0"/>
              <a:t> (</a:t>
            </a:r>
            <a:r>
              <a:rPr lang="fr-FR" dirty="0" smtClean="0"/>
              <a:t>cosα·</a:t>
            </a:r>
            <a:r>
              <a:rPr lang="fr-FR" dirty="0" err="1" smtClean="0"/>
              <a:t>tanθ</a:t>
            </a:r>
            <a:r>
              <a:rPr lang="fr-FR" dirty="0" smtClean="0"/>
              <a:t>)</a:t>
            </a:r>
            <a:endParaRPr lang="fr-FR" dirty="0"/>
          </a:p>
        </p:txBody>
      </p:sp>
    </p:spTree>
    <p:extLst>
      <p:ext uri="{BB962C8B-B14F-4D97-AF65-F5344CB8AC3E}">
        <p14:creationId xmlns:p14="http://schemas.microsoft.com/office/powerpoint/2010/main" val="4540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t>Les accouplements entres arbres </a:t>
            </a:r>
            <a:r>
              <a:rPr lang="fr-FR" sz="2400" dirty="0" smtClean="0"/>
              <a:t>sécants</a:t>
            </a:r>
            <a:br>
              <a:rPr lang="fr-FR" sz="2400" dirty="0" smtClean="0"/>
            </a:br>
            <a:r>
              <a:rPr lang="fr-FR" sz="2400" dirty="0" smtClean="0"/>
              <a:t>Joints d’accouplement homocinétiques</a:t>
            </a:r>
            <a:endParaRPr lang="fr-FR" sz="24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36.png"/>
          <p:cNvPicPr/>
          <p:nvPr/>
        </p:nvPicPr>
        <p:blipFill>
          <a:blip r:embed="rId2" cstate="print"/>
          <a:stretch>
            <a:fillRect/>
          </a:stretch>
        </p:blipFill>
        <p:spPr>
          <a:xfrm>
            <a:off x="470535" y="1484784"/>
            <a:ext cx="2734310" cy="581025"/>
          </a:xfrm>
          <a:prstGeom prst="rect">
            <a:avLst/>
          </a:prstGeom>
        </p:spPr>
      </p:pic>
      <p:pic>
        <p:nvPicPr>
          <p:cNvPr id="7" name="Image 6" descr="fig_36_b.png"/>
          <p:cNvPicPr/>
          <p:nvPr/>
        </p:nvPicPr>
        <p:blipFill>
          <a:blip r:embed="rId3" cstate="print"/>
          <a:stretch>
            <a:fillRect/>
          </a:stretch>
        </p:blipFill>
        <p:spPr>
          <a:xfrm>
            <a:off x="4788024" y="1332352"/>
            <a:ext cx="2016225" cy="1466913"/>
          </a:xfrm>
          <a:prstGeom prst="rect">
            <a:avLst/>
          </a:prstGeom>
        </p:spPr>
      </p:pic>
      <p:pic>
        <p:nvPicPr>
          <p:cNvPr id="8" name="Image 7" descr="fig_37.png"/>
          <p:cNvPicPr/>
          <p:nvPr/>
        </p:nvPicPr>
        <p:blipFill>
          <a:blip r:embed="rId4" cstate="print"/>
          <a:stretch>
            <a:fillRect/>
          </a:stretch>
        </p:blipFill>
        <p:spPr>
          <a:xfrm>
            <a:off x="804862" y="3068960"/>
            <a:ext cx="2511425" cy="2682240"/>
          </a:xfrm>
          <a:prstGeom prst="rect">
            <a:avLst/>
          </a:prstGeom>
        </p:spPr>
      </p:pic>
      <p:pic>
        <p:nvPicPr>
          <p:cNvPr id="9" name="Image 8" descr="fig_38.png"/>
          <p:cNvPicPr/>
          <p:nvPr/>
        </p:nvPicPr>
        <p:blipFill>
          <a:blip r:embed="rId5" cstate="print"/>
          <a:stretch>
            <a:fillRect/>
          </a:stretch>
        </p:blipFill>
        <p:spPr>
          <a:xfrm>
            <a:off x="4860032" y="3573016"/>
            <a:ext cx="3441775" cy="1944216"/>
          </a:xfrm>
          <a:prstGeom prst="rect">
            <a:avLst/>
          </a:prstGeom>
        </p:spPr>
      </p:pic>
    </p:spTree>
    <p:extLst>
      <p:ext uri="{BB962C8B-B14F-4D97-AF65-F5344CB8AC3E}">
        <p14:creationId xmlns:p14="http://schemas.microsoft.com/office/powerpoint/2010/main" val="3568978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Poulie – Courroie – Chaîne</a:t>
            </a:r>
            <a:br>
              <a:rPr lang="fr-FR" dirty="0"/>
            </a:br>
            <a:endParaRPr lang="fr-FR" dirty="0"/>
          </a:p>
        </p:txBody>
      </p:sp>
      <p:sp>
        <p:nvSpPr>
          <p:cNvPr id="7" name="Espace réservé du texte 6"/>
          <p:cNvSpPr>
            <a:spLocks noGrp="1"/>
          </p:cNvSpPr>
          <p:nvPr>
            <p:ph type="body" idx="1"/>
          </p:nvPr>
        </p:nvSpPr>
        <p:spPr/>
        <p:txBody>
          <a:bodyPr/>
          <a:lstStyle/>
          <a:p>
            <a:endParaRPr lang="fr-FR"/>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15</a:t>
            </a:fld>
            <a:endParaRPr lang="fr-BE"/>
          </a:p>
        </p:txBody>
      </p:sp>
    </p:spTree>
    <p:extLst>
      <p:ext uri="{BB962C8B-B14F-4D97-AF65-F5344CB8AC3E}">
        <p14:creationId xmlns:p14="http://schemas.microsoft.com/office/powerpoint/2010/main" val="3321514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Mise en situation </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Espace réservé du contenu 6" descr="fig_40.png"/>
          <p:cNvPicPr>
            <a:picLocks noGrp="1"/>
          </p:cNvPicPr>
          <p:nvPr>
            <p:ph sz="quarter" idx="1"/>
          </p:nvPr>
        </p:nvPicPr>
        <p:blipFill>
          <a:blip r:embed="rId2" cstate="print"/>
          <a:stretch>
            <a:fillRect/>
          </a:stretch>
        </p:blipFill>
        <p:spPr>
          <a:xfrm>
            <a:off x="683568" y="1340768"/>
            <a:ext cx="7467600" cy="808205"/>
          </a:xfrm>
          <a:prstGeom prst="rect">
            <a:avLst/>
          </a:prstGeom>
        </p:spPr>
      </p:pic>
      <p:pic>
        <p:nvPicPr>
          <p:cNvPr id="1025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2780927"/>
            <a:ext cx="7777625" cy="3440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9781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courroie</a:t>
            </a:r>
            <a:endParaRPr lang="fr-FR" dirty="0"/>
          </a:p>
        </p:txBody>
      </p:sp>
      <p:sp>
        <p:nvSpPr>
          <p:cNvPr id="3" name="Espace réservé du contenu 2"/>
          <p:cNvSpPr>
            <a:spLocks noGrp="1"/>
          </p:cNvSpPr>
          <p:nvPr>
            <p:ph sz="quarter" idx="1"/>
          </p:nvPr>
        </p:nvSpPr>
        <p:spPr/>
        <p:txBody>
          <a:bodyPr>
            <a:normAutofit lnSpcReduction="10000"/>
          </a:bodyPr>
          <a:lstStyle/>
          <a:p>
            <a:r>
              <a:rPr lang="fr-FR" dirty="0" smtClean="0"/>
              <a:t> </a:t>
            </a:r>
            <a:r>
              <a:rPr lang="fr-FR" dirty="0"/>
              <a:t>La transmission par poulie / courroie asynchrone, présente les avantages suivant :</a:t>
            </a:r>
          </a:p>
          <a:p>
            <a:pPr lvl="1"/>
            <a:r>
              <a:rPr lang="fr-FR" dirty="0"/>
              <a:t>arbres d’entrée et de sortie éloignés</a:t>
            </a:r>
          </a:p>
          <a:p>
            <a:pPr lvl="1"/>
            <a:r>
              <a:rPr lang="fr-FR" dirty="0"/>
              <a:t>possibilité de variation d’entraxe</a:t>
            </a:r>
          </a:p>
          <a:p>
            <a:pPr lvl="1"/>
            <a:r>
              <a:rPr lang="fr-FR" dirty="0"/>
              <a:t>souplesse de la transmission</a:t>
            </a:r>
          </a:p>
          <a:p>
            <a:pPr lvl="1"/>
            <a:r>
              <a:rPr lang="fr-FR" dirty="0"/>
              <a:t>pas de lubrification</a:t>
            </a:r>
          </a:p>
          <a:p>
            <a:pPr lvl="1"/>
            <a:r>
              <a:rPr lang="fr-FR" dirty="0"/>
              <a:t>fonctionnement silencieux</a:t>
            </a:r>
          </a:p>
          <a:p>
            <a:pPr lvl="1"/>
            <a:r>
              <a:rPr lang="fr-FR" dirty="0"/>
              <a:t>bon rendement (&gt;95 %)</a:t>
            </a:r>
          </a:p>
          <a:p>
            <a:pPr lvl="1"/>
            <a:r>
              <a:rPr lang="fr-FR" dirty="0"/>
              <a:t>coût réduit</a:t>
            </a:r>
            <a:r>
              <a:rPr lang="fr-FR" dirty="0" smtClean="0"/>
              <a:t>.</a:t>
            </a:r>
            <a:r>
              <a:rPr lang="fr-FR" dirty="0"/>
              <a:t> </a:t>
            </a:r>
          </a:p>
          <a:p>
            <a:r>
              <a:rPr lang="fr-FR" dirty="0"/>
              <a:t>Les inconvénients de ce type de transmission sont principalement :</a:t>
            </a:r>
          </a:p>
          <a:p>
            <a:pPr lvl="1"/>
            <a:r>
              <a:rPr lang="fr-FR" dirty="0"/>
              <a:t>transmission non homocinétique (glissement pour courroie non synchrone)</a:t>
            </a:r>
          </a:p>
          <a:p>
            <a:pPr lvl="1"/>
            <a:r>
              <a:rPr lang="fr-FR" dirty="0" smtClean="0"/>
              <a:t>efforts </a:t>
            </a:r>
            <a:r>
              <a:rPr lang="fr-FR" dirty="0"/>
              <a:t>radiaux important (tension de pose nécessaire).</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41.png"/>
          <p:cNvPicPr/>
          <p:nvPr/>
        </p:nvPicPr>
        <p:blipFill>
          <a:blip r:embed="rId2" cstate="print">
            <a:extLst>
              <a:ext uri="{28A0092B-C50C-407E-A947-70E740481C1C}">
                <a14:useLocalDpi xmlns:a14="http://schemas.microsoft.com/office/drawing/2010/main" val="0"/>
              </a:ext>
            </a:extLst>
          </a:blip>
          <a:stretch>
            <a:fillRect/>
          </a:stretch>
        </p:blipFill>
        <p:spPr>
          <a:xfrm>
            <a:off x="6192857" y="1628800"/>
            <a:ext cx="2431789" cy="2736304"/>
          </a:xfrm>
          <a:prstGeom prst="rect">
            <a:avLst/>
          </a:prstGeom>
        </p:spPr>
      </p:pic>
    </p:spTree>
    <p:extLst>
      <p:ext uri="{BB962C8B-B14F-4D97-AF65-F5344CB8AC3E}">
        <p14:creationId xmlns:p14="http://schemas.microsoft.com/office/powerpoint/2010/main" val="1088874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Comportement cinématique</a:t>
            </a:r>
            <a:endParaRPr lang="fr-FR" dirty="0"/>
          </a:p>
        </p:txBody>
      </p:sp>
      <p:sp>
        <p:nvSpPr>
          <p:cNvPr id="3" name="Espace réservé du contenu 2"/>
          <p:cNvSpPr>
            <a:spLocks noGrp="1"/>
          </p:cNvSpPr>
          <p:nvPr>
            <p:ph sz="quarter" idx="1"/>
          </p:nvPr>
        </p:nvSpPr>
        <p:spPr>
          <a:xfrm>
            <a:off x="457200" y="1196752"/>
            <a:ext cx="5338936" cy="3312368"/>
          </a:xfrm>
        </p:spPr>
        <p:txBody>
          <a:bodyPr>
            <a:normAutofit/>
          </a:bodyPr>
          <a:lstStyle/>
          <a:p>
            <a:pPr lvl="0"/>
            <a:r>
              <a:rPr lang="fr-FR" dirty="0"/>
              <a:t>1 : poulie motrice, rayon </a:t>
            </a:r>
            <a:r>
              <a:rPr lang="fr-FR" dirty="0" smtClean="0"/>
              <a:t>r</a:t>
            </a:r>
            <a:r>
              <a:rPr lang="fr-FR" baseline="-25000" dirty="0" smtClean="0"/>
              <a:t>1</a:t>
            </a:r>
            <a:endParaRPr lang="fr-FR" dirty="0"/>
          </a:p>
          <a:p>
            <a:pPr lvl="0"/>
            <a:r>
              <a:rPr lang="fr-FR" dirty="0"/>
              <a:t>2 : poulie réceptrice, rayon </a:t>
            </a:r>
            <a:r>
              <a:rPr lang="fr-FR" dirty="0" smtClean="0"/>
              <a:t>r</a:t>
            </a:r>
            <a:r>
              <a:rPr lang="fr-FR" baseline="-25000" dirty="0" smtClean="0"/>
              <a:t>2</a:t>
            </a:r>
            <a:endParaRPr lang="fr-FR" dirty="0"/>
          </a:p>
          <a:p>
            <a:pPr lvl="0"/>
            <a:r>
              <a:rPr lang="fr-FR" dirty="0"/>
              <a:t>4 : galet </a:t>
            </a:r>
            <a:r>
              <a:rPr lang="fr-FR" dirty="0" smtClean="0"/>
              <a:t>tendeur</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42.png"/>
          <p:cNvPicPr/>
          <p:nvPr/>
        </p:nvPicPr>
        <p:blipFill>
          <a:blip r:embed="rId3" cstate="print"/>
          <a:stretch>
            <a:fillRect/>
          </a:stretch>
        </p:blipFill>
        <p:spPr>
          <a:xfrm>
            <a:off x="4860031" y="1124744"/>
            <a:ext cx="3749491" cy="2088232"/>
          </a:xfrm>
          <a:prstGeom prst="rect">
            <a:avLst/>
          </a:prstGeom>
        </p:spPr>
      </p:pic>
      <p:sp>
        <p:nvSpPr>
          <p:cNvPr id="7" name="Espace réservé du contenu 2"/>
          <p:cNvSpPr txBox="1">
            <a:spLocks/>
          </p:cNvSpPr>
          <p:nvPr/>
        </p:nvSpPr>
        <p:spPr>
          <a:xfrm>
            <a:off x="251520" y="3429000"/>
            <a:ext cx="7848872" cy="2888704"/>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Dans le cas où il y a non glissement,   </a:t>
            </a:r>
          </a:p>
          <a:p>
            <a:endParaRPr lang="fr-FR" dirty="0" smtClean="0"/>
          </a:p>
          <a:p>
            <a:r>
              <a:rPr lang="fr-FR" dirty="0" smtClean="0"/>
              <a:t>Dans la réalité, il y peut y avoir glissement de la courroie sur la poulie. Ce glissement fonctionnel noté g, est de l’ordre de 2% en général. On a alors </a:t>
            </a:r>
          </a:p>
          <a:p>
            <a:endParaRPr lang="fr-FR" dirty="0"/>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9" name="Objet 8"/>
          <p:cNvGraphicFramePr>
            <a:graphicFrameLocks noChangeAspect="1"/>
          </p:cNvGraphicFramePr>
          <p:nvPr>
            <p:extLst>
              <p:ext uri="{D42A27DB-BD31-4B8C-83A1-F6EECF244321}">
                <p14:modId xmlns:p14="http://schemas.microsoft.com/office/powerpoint/2010/main" val="854087317"/>
              </p:ext>
            </p:extLst>
          </p:nvPr>
        </p:nvGraphicFramePr>
        <p:xfrm>
          <a:off x="5148065" y="3212976"/>
          <a:ext cx="750040" cy="632386"/>
        </p:xfrm>
        <a:graphic>
          <a:graphicData uri="http://schemas.openxmlformats.org/presentationml/2006/ole">
            <mc:AlternateContent xmlns:mc="http://schemas.openxmlformats.org/markup-compatibility/2006">
              <mc:Choice xmlns:v="urn:schemas-microsoft-com:vml" Requires="v">
                <p:oleObj spid="_x0000_s12349" r:id="rId4" imgW="482391" imgH="406224" progId="Equation.DSMT4">
                  <p:embed/>
                </p:oleObj>
              </mc:Choice>
              <mc:Fallback>
                <p:oleObj r:id="rId4" imgW="482391" imgH="406224"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065" y="3212976"/>
                        <a:ext cx="750040" cy="632386"/>
                      </a:xfrm>
                      <a:prstGeom prst="rect">
                        <a:avLst/>
                      </a:prstGeom>
                      <a:noFill/>
                    </p:spPr>
                  </p:pic>
                </p:oleObj>
              </mc:Fallback>
            </mc:AlternateContent>
          </a:graphicData>
        </a:graphic>
      </p:graphicFrame>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11" name="Objet 10"/>
          <p:cNvGraphicFramePr>
            <a:graphicFrameLocks noChangeAspect="1"/>
          </p:cNvGraphicFramePr>
          <p:nvPr>
            <p:extLst>
              <p:ext uri="{D42A27DB-BD31-4B8C-83A1-F6EECF244321}">
                <p14:modId xmlns:p14="http://schemas.microsoft.com/office/powerpoint/2010/main" val="2578043962"/>
              </p:ext>
            </p:extLst>
          </p:nvPr>
        </p:nvGraphicFramePr>
        <p:xfrm>
          <a:off x="3131840" y="5589240"/>
          <a:ext cx="1507751" cy="728464"/>
        </p:xfrm>
        <a:graphic>
          <a:graphicData uri="http://schemas.openxmlformats.org/presentationml/2006/ole">
            <mc:AlternateContent xmlns:mc="http://schemas.openxmlformats.org/markup-compatibility/2006">
              <mc:Choice xmlns:v="urn:schemas-microsoft-com:vml" Requires="v">
                <p:oleObj spid="_x0000_s12350" r:id="rId6" imgW="850531" imgH="406224" progId="Equation.DSMT4">
                  <p:embed/>
                </p:oleObj>
              </mc:Choice>
              <mc:Fallback>
                <p:oleObj r:id="rId6" imgW="850531" imgH="406224"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1840" y="5589240"/>
                        <a:ext cx="1507751" cy="728464"/>
                      </a:xfrm>
                      <a:prstGeom prst="rect">
                        <a:avLst/>
                      </a:prstGeom>
                      <a:noFill/>
                    </p:spPr>
                  </p:pic>
                </p:oleObj>
              </mc:Fallback>
            </mc:AlternateContent>
          </a:graphicData>
        </a:graphic>
      </p:graphicFrame>
    </p:spTree>
    <p:extLst>
      <p:ext uri="{BB962C8B-B14F-4D97-AF65-F5344CB8AC3E}">
        <p14:creationId xmlns:p14="http://schemas.microsoft.com/office/powerpoint/2010/main" val="2409884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Longueur de courroie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Espace réservé du contenu 5" descr="fig_43.png"/>
          <p:cNvPicPr>
            <a:picLocks noGrp="1"/>
          </p:cNvPicPr>
          <p:nvPr>
            <p:ph sz="quarter" idx="1"/>
          </p:nvPr>
        </p:nvPicPr>
        <p:blipFill>
          <a:blip r:embed="rId3" cstate="print"/>
          <a:stretch>
            <a:fillRect/>
          </a:stretch>
        </p:blipFill>
        <p:spPr>
          <a:xfrm>
            <a:off x="323528" y="1052736"/>
            <a:ext cx="3622030" cy="2304256"/>
          </a:xfrm>
          <a:prstGeom prst="rect">
            <a:avLst/>
          </a:prstGeom>
        </p:spPr>
      </p:pic>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8" name="Objet 7"/>
          <p:cNvGraphicFramePr>
            <a:graphicFrameLocks noChangeAspect="1"/>
          </p:cNvGraphicFramePr>
          <p:nvPr>
            <p:extLst>
              <p:ext uri="{D42A27DB-BD31-4B8C-83A1-F6EECF244321}">
                <p14:modId xmlns:p14="http://schemas.microsoft.com/office/powerpoint/2010/main" val="935198304"/>
              </p:ext>
            </p:extLst>
          </p:nvPr>
        </p:nvGraphicFramePr>
        <p:xfrm>
          <a:off x="3923928" y="1772816"/>
          <a:ext cx="4824536" cy="603067"/>
        </p:xfrm>
        <a:graphic>
          <a:graphicData uri="http://schemas.openxmlformats.org/presentationml/2006/ole">
            <mc:AlternateContent xmlns:mc="http://schemas.openxmlformats.org/markup-compatibility/2006">
              <mc:Choice xmlns:v="urn:schemas-microsoft-com:vml" Requires="v">
                <p:oleObj spid="_x0000_s13342" r:id="rId4" imgW="2971800" imgH="368300" progId="Equation.DSMT4">
                  <p:embed/>
                </p:oleObj>
              </mc:Choice>
              <mc:Fallback>
                <p:oleObj r:id="rId4" imgW="2971800" imgH="368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1772816"/>
                        <a:ext cx="4824536" cy="603067"/>
                      </a:xfrm>
                      <a:prstGeom prst="rect">
                        <a:avLst/>
                      </a:prstGeom>
                      <a:noFill/>
                    </p:spPr>
                  </p:pic>
                </p:oleObj>
              </mc:Fallback>
            </mc:AlternateContent>
          </a:graphicData>
        </a:graphic>
      </p:graphicFrame>
      <p:sp>
        <p:nvSpPr>
          <p:cNvPr id="9" name="Rectangle 8"/>
          <p:cNvSpPr/>
          <p:nvPr/>
        </p:nvSpPr>
        <p:spPr>
          <a:xfrm>
            <a:off x="251520" y="3522473"/>
            <a:ext cx="5760640" cy="738664"/>
          </a:xfrm>
          <a:prstGeom prst="rect">
            <a:avLst/>
          </a:prstGeom>
        </p:spPr>
        <p:txBody>
          <a:bodyPr wrap="square">
            <a:spAutoFit/>
          </a:bodyPr>
          <a:lstStyle/>
          <a:p>
            <a:pPr algn="just"/>
            <a:r>
              <a:rPr lang="fr-FR" sz="1400" dirty="0">
                <a:latin typeface="Calibri" panose="020F0502020204030204" pitchFamily="34" charset="0"/>
              </a:rPr>
              <a:t>L’intérêt d’une courroie trapézoïdale par rapport à une courroie plate est que le couple transmissible est plus important à tension de pose identique, et que les efforts radiaux sur l’arbre sont moindres à couple transmis identique.</a:t>
            </a:r>
          </a:p>
        </p:txBody>
      </p:sp>
      <p:pic>
        <p:nvPicPr>
          <p:cNvPr id="10" name="Image 9" descr="fig_47.png"/>
          <p:cNvPicPr/>
          <p:nvPr/>
        </p:nvPicPr>
        <p:blipFill>
          <a:blip r:embed="rId6" cstate="print"/>
          <a:stretch>
            <a:fillRect/>
          </a:stretch>
        </p:blipFill>
        <p:spPr>
          <a:xfrm>
            <a:off x="6012160" y="3356992"/>
            <a:ext cx="2571750" cy="1064895"/>
          </a:xfrm>
          <a:prstGeom prst="rect">
            <a:avLst/>
          </a:prstGeom>
        </p:spPr>
      </p:pic>
      <p:sp>
        <p:nvSpPr>
          <p:cNvPr id="12" name="ZoneTexte 11"/>
          <p:cNvSpPr txBox="1"/>
          <p:nvPr/>
        </p:nvSpPr>
        <p:spPr>
          <a:xfrm>
            <a:off x="218519" y="4725144"/>
            <a:ext cx="5400600" cy="1815882"/>
          </a:xfrm>
          <a:prstGeom prst="rect">
            <a:avLst/>
          </a:prstGeom>
          <a:noFill/>
        </p:spPr>
        <p:txBody>
          <a:bodyPr wrap="square" rtlCol="0">
            <a:spAutoFit/>
          </a:bodyPr>
          <a:lstStyle/>
          <a:p>
            <a:pPr algn="just"/>
            <a:r>
              <a:rPr lang="fr-FR" sz="1400" dirty="0">
                <a:latin typeface="Calibri" panose="020F0502020204030204" pitchFamily="34" charset="0"/>
              </a:rPr>
              <a:t>La transmission de puissance par courroie synchrone (ou crantée), associée à des poulies dentées, permet d’éviter le glissement. On les utilise par exemple pour les courroies de distribution d’automobiles ou pour les systèmes asservis en position où un positionnement précis est nécessaire. L’entraînement ne se fait plus par adhérence, mais par obstacle, comme dans le cas des engrenages. Le dimensionnement de la transmission est essentiellement basé sur la capacité de la courroie à supporter l’effort de traction.</a:t>
            </a:r>
          </a:p>
        </p:txBody>
      </p:sp>
      <p:pic>
        <p:nvPicPr>
          <p:cNvPr id="14" name="Image 13" descr="fig_48.png"/>
          <p:cNvPicPr/>
          <p:nvPr/>
        </p:nvPicPr>
        <p:blipFill>
          <a:blip r:embed="rId7" cstate="print"/>
          <a:srcRect t="12364" b="13455"/>
          <a:stretch>
            <a:fillRect/>
          </a:stretch>
        </p:blipFill>
        <p:spPr>
          <a:xfrm>
            <a:off x="5796136" y="5000933"/>
            <a:ext cx="2088232" cy="1017279"/>
          </a:xfrm>
          <a:prstGeom prst="rect">
            <a:avLst/>
          </a:prstGeom>
        </p:spPr>
      </p:pic>
    </p:spTree>
    <p:extLst>
      <p:ext uri="{BB962C8B-B14F-4D97-AF65-F5344CB8AC3E}">
        <p14:creationId xmlns:p14="http://schemas.microsoft.com/office/powerpoint/2010/main" val="3350004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fr-FR" dirty="0"/>
              <a:t>La transmission de l'énergie sans transformation de mouvement et sans modification de la vitesse de rotation</a:t>
            </a:r>
          </a:p>
        </p:txBody>
      </p:sp>
      <p:sp>
        <p:nvSpPr>
          <p:cNvPr id="7" name="Espace réservé du texte 6"/>
          <p:cNvSpPr>
            <a:spLocks noGrp="1"/>
          </p:cNvSpPr>
          <p:nvPr>
            <p:ph type="body" idx="1"/>
          </p:nvPr>
        </p:nvSpPr>
        <p:spPr/>
        <p:txBody>
          <a:bodyPr/>
          <a:lstStyle/>
          <a:p>
            <a:endParaRPr lang="fr-FR"/>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2</a:t>
            </a:fld>
            <a:endParaRPr lang="fr-BE"/>
          </a:p>
        </p:txBody>
      </p:sp>
    </p:spTree>
    <p:extLst>
      <p:ext uri="{BB962C8B-B14F-4D97-AF65-F5344CB8AC3E}">
        <p14:creationId xmlns:p14="http://schemas.microsoft.com/office/powerpoint/2010/main" val="60158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r>
              <a:rPr lang="fr-FR" dirty="0"/>
              <a:t>La transmission de puissance par </a:t>
            </a:r>
            <a:r>
              <a:rPr lang="fr-FR" dirty="0"/>
              <a:t>chaîne</a:t>
            </a:r>
            <a:endParaRPr lang="fr-FR" dirty="0"/>
          </a:p>
        </p:txBody>
      </p:sp>
      <p:sp>
        <p:nvSpPr>
          <p:cNvPr id="3" name="Espace réservé du contenu 2"/>
          <p:cNvSpPr>
            <a:spLocks noGrp="1"/>
          </p:cNvSpPr>
          <p:nvPr>
            <p:ph sz="quarter" idx="1"/>
          </p:nvPr>
        </p:nvSpPr>
        <p:spPr>
          <a:xfrm>
            <a:off x="179512" y="1196752"/>
            <a:ext cx="5832648" cy="5277200"/>
          </a:xfrm>
        </p:spPr>
        <p:txBody>
          <a:bodyPr>
            <a:normAutofit fontScale="92500" lnSpcReduction="10000"/>
          </a:bodyPr>
          <a:lstStyle/>
          <a:p>
            <a:r>
              <a:rPr lang="fr-FR" dirty="0"/>
              <a:t>La transmission par chaîne présente les avantages suivants :</a:t>
            </a:r>
          </a:p>
          <a:p>
            <a:pPr lvl="1"/>
            <a:r>
              <a:rPr lang="fr-FR" dirty="0"/>
              <a:t>puissances transmises importantes ;</a:t>
            </a:r>
          </a:p>
          <a:p>
            <a:pPr lvl="1"/>
            <a:r>
              <a:rPr lang="fr-FR" dirty="0"/>
              <a:t>possibilité de variation d’entraxe ;</a:t>
            </a:r>
          </a:p>
          <a:p>
            <a:pPr lvl="1"/>
            <a:r>
              <a:rPr lang="fr-FR" dirty="0"/>
              <a:t>pas de glissement;</a:t>
            </a:r>
          </a:p>
          <a:p>
            <a:pPr lvl="1"/>
            <a:r>
              <a:rPr lang="fr-FR" dirty="0"/>
              <a:t>aptitude à fonctionner dans des conditions sévères (choc, température, etc.) ;</a:t>
            </a:r>
          </a:p>
          <a:p>
            <a:pPr lvl="1"/>
            <a:r>
              <a:rPr lang="fr-FR" dirty="0"/>
              <a:t>efforts limités sur les paliers ;</a:t>
            </a:r>
          </a:p>
          <a:p>
            <a:pPr lvl="1"/>
            <a:r>
              <a:rPr lang="fr-FR" dirty="0"/>
              <a:t>rendement (98 %) ;</a:t>
            </a:r>
          </a:p>
          <a:p>
            <a:pPr lvl="1"/>
            <a:r>
              <a:rPr lang="fr-FR" dirty="0"/>
              <a:t>coût réduit.</a:t>
            </a:r>
          </a:p>
          <a:p>
            <a:r>
              <a:rPr lang="fr-FR" dirty="0"/>
              <a:t>Les inconvénients de ce type de transmission sont principalement :</a:t>
            </a:r>
          </a:p>
          <a:p>
            <a:pPr lvl="1"/>
            <a:r>
              <a:rPr lang="fr-FR" dirty="0"/>
              <a:t>nécessité d’une lubrification ;</a:t>
            </a:r>
          </a:p>
          <a:p>
            <a:pPr lvl="1"/>
            <a:r>
              <a:rPr lang="fr-FR" dirty="0"/>
              <a:t>niveau sonore important ;</a:t>
            </a:r>
          </a:p>
          <a:p>
            <a:pPr lvl="1"/>
            <a:r>
              <a:rPr lang="fr-FR" dirty="0"/>
              <a:t>vibrations longitudinales ;</a:t>
            </a:r>
          </a:p>
          <a:p>
            <a:pPr lvl="1"/>
            <a:r>
              <a:rPr lang="fr-FR" dirty="0"/>
              <a:t>limitation du rapport de transmission.</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49.png"/>
          <p:cNvPicPr/>
          <p:nvPr/>
        </p:nvPicPr>
        <p:blipFill>
          <a:blip r:embed="rId2" cstate="print"/>
          <a:stretch>
            <a:fillRect/>
          </a:stretch>
        </p:blipFill>
        <p:spPr>
          <a:xfrm>
            <a:off x="6156176" y="1525069"/>
            <a:ext cx="2230052" cy="2016224"/>
          </a:xfrm>
          <a:prstGeom prst="rect">
            <a:avLst/>
          </a:prstGeom>
        </p:spPr>
      </p:pic>
      <p:pic>
        <p:nvPicPr>
          <p:cNvPr id="7" name="Image 6" descr="fig_50.png"/>
          <p:cNvPicPr/>
          <p:nvPr/>
        </p:nvPicPr>
        <p:blipFill>
          <a:blip r:embed="rId3" cstate="print"/>
          <a:stretch>
            <a:fillRect/>
          </a:stretch>
        </p:blipFill>
        <p:spPr>
          <a:xfrm>
            <a:off x="6097404" y="3861048"/>
            <a:ext cx="2347595" cy="1493520"/>
          </a:xfrm>
          <a:prstGeom prst="rect">
            <a:avLst/>
          </a:prstGeom>
        </p:spPr>
      </p:pic>
    </p:spTree>
    <p:extLst>
      <p:ext uri="{BB962C8B-B14F-4D97-AF65-F5344CB8AC3E}">
        <p14:creationId xmlns:p14="http://schemas.microsoft.com/office/powerpoint/2010/main" val="2369091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 schématique</a:t>
            </a:r>
            <a:endParaRPr lang="fr-FR" dirty="0"/>
          </a:p>
        </p:txBody>
      </p:sp>
      <p:sp>
        <p:nvSpPr>
          <p:cNvPr id="3" name="Espace réservé du contenu 2"/>
          <p:cNvSpPr>
            <a:spLocks noGrp="1"/>
          </p:cNvSpPr>
          <p:nvPr>
            <p:ph sz="quarter" idx="1"/>
          </p:nvPr>
        </p:nvSpPr>
        <p:spPr>
          <a:xfrm>
            <a:off x="457200" y="4077072"/>
            <a:ext cx="7467600" cy="2396880"/>
          </a:xfrm>
        </p:spPr>
        <p:txBody>
          <a:bodyPr/>
          <a:lstStyle/>
          <a:p>
            <a:pPr lvl="0"/>
            <a:r>
              <a:rPr lang="fr-FR" dirty="0"/>
              <a:t>Le rapport de transmission moyen est donné par </a:t>
            </a:r>
            <a:endParaRPr lang="fr-FR" dirty="0" smtClean="0"/>
          </a:p>
          <a:p>
            <a:pPr lvl="0"/>
            <a:endParaRPr lang="fr-FR" dirty="0"/>
          </a:p>
          <a:p>
            <a:r>
              <a:rPr lang="fr-FR" dirty="0"/>
              <a:t>Au cas où le nombre de dents est important </a:t>
            </a:r>
            <a:endParaRPr lang="fr-FR" dirty="0" smtClean="0"/>
          </a:p>
          <a:p>
            <a:r>
              <a:rPr lang="fr-FR" dirty="0" smtClean="0"/>
              <a:t>Le </a:t>
            </a:r>
            <a:r>
              <a:rPr lang="fr-FR" dirty="0"/>
              <a:t>rapport de transmission peut alors être donné par </a:t>
            </a:r>
          </a:p>
          <a:p>
            <a:pPr lvl="0"/>
            <a:endParaRPr lang="fr-FR" dirty="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56.png"/>
          <p:cNvPicPr/>
          <p:nvPr/>
        </p:nvPicPr>
        <p:blipFill>
          <a:blip r:embed="rId3" cstate="print"/>
          <a:stretch>
            <a:fillRect/>
          </a:stretch>
        </p:blipFill>
        <p:spPr>
          <a:xfrm>
            <a:off x="755576" y="1196752"/>
            <a:ext cx="6984776" cy="2751844"/>
          </a:xfrm>
          <a:prstGeom prst="rect">
            <a:avLst/>
          </a:prstGeom>
        </p:spPr>
      </p:pic>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8" name="Objet 7"/>
          <p:cNvGraphicFramePr>
            <a:graphicFrameLocks noChangeAspect="1"/>
          </p:cNvGraphicFramePr>
          <p:nvPr>
            <p:extLst>
              <p:ext uri="{D42A27DB-BD31-4B8C-83A1-F6EECF244321}">
                <p14:modId xmlns:p14="http://schemas.microsoft.com/office/powerpoint/2010/main" val="1204116361"/>
              </p:ext>
            </p:extLst>
          </p:nvPr>
        </p:nvGraphicFramePr>
        <p:xfrm>
          <a:off x="6948264" y="3948596"/>
          <a:ext cx="792088" cy="667839"/>
        </p:xfrm>
        <a:graphic>
          <a:graphicData uri="http://schemas.openxmlformats.org/presentationml/2006/ole">
            <mc:AlternateContent xmlns:mc="http://schemas.openxmlformats.org/markup-compatibility/2006">
              <mc:Choice xmlns:v="urn:schemas-microsoft-com:vml" Requires="v">
                <p:oleObj spid="_x0000_s14400" r:id="rId4" imgW="482391" imgH="406224" progId="Equation.DSMT4">
                  <p:embed/>
                </p:oleObj>
              </mc:Choice>
              <mc:Fallback>
                <p:oleObj r:id="rId4" imgW="482391" imgH="406224"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264" y="3948596"/>
                        <a:ext cx="792088" cy="667839"/>
                      </a:xfrm>
                      <a:prstGeom prst="rect">
                        <a:avLst/>
                      </a:prstGeom>
                      <a:noFill/>
                    </p:spPr>
                  </p:pic>
                </p:oleObj>
              </mc:Fallback>
            </mc:AlternateContent>
          </a:graphicData>
        </a:graphic>
      </p:graphicFrame>
      <p:sp>
        <p:nvSpPr>
          <p:cNvPr id="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10" name="Objet 9"/>
          <p:cNvGraphicFramePr>
            <a:graphicFrameLocks noChangeAspect="1"/>
          </p:cNvGraphicFramePr>
          <p:nvPr>
            <p:extLst>
              <p:ext uri="{D42A27DB-BD31-4B8C-83A1-F6EECF244321}">
                <p14:modId xmlns:p14="http://schemas.microsoft.com/office/powerpoint/2010/main" val="2779386142"/>
              </p:ext>
            </p:extLst>
          </p:nvPr>
        </p:nvGraphicFramePr>
        <p:xfrm>
          <a:off x="6588224" y="4941167"/>
          <a:ext cx="1296144" cy="471325"/>
        </p:xfrm>
        <a:graphic>
          <a:graphicData uri="http://schemas.openxmlformats.org/presentationml/2006/ole">
            <mc:AlternateContent xmlns:mc="http://schemas.openxmlformats.org/markup-compatibility/2006">
              <mc:Choice xmlns:v="urn:schemas-microsoft-com:vml" Requires="v">
                <p:oleObj spid="_x0000_s14401" r:id="rId6" imgW="622030" imgH="228501" progId="Equation.DSMT4">
                  <p:embed/>
                </p:oleObj>
              </mc:Choice>
              <mc:Fallback>
                <p:oleObj r:id="rId6" imgW="622030" imgH="228501"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224" y="4941167"/>
                        <a:ext cx="1296144" cy="471325"/>
                      </a:xfrm>
                      <a:prstGeom prst="rect">
                        <a:avLst/>
                      </a:prstGeom>
                      <a:noFill/>
                    </p:spPr>
                  </p:pic>
                </p:oleObj>
              </mc:Fallback>
            </mc:AlternateContent>
          </a:graphicData>
        </a:graphic>
      </p:graphicFrame>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12" name="Objet 11"/>
          <p:cNvGraphicFramePr>
            <a:graphicFrameLocks noChangeAspect="1"/>
          </p:cNvGraphicFramePr>
          <p:nvPr>
            <p:extLst>
              <p:ext uri="{D42A27DB-BD31-4B8C-83A1-F6EECF244321}">
                <p14:modId xmlns:p14="http://schemas.microsoft.com/office/powerpoint/2010/main" val="584413277"/>
              </p:ext>
            </p:extLst>
          </p:nvPr>
        </p:nvGraphicFramePr>
        <p:xfrm>
          <a:off x="3777322" y="5805264"/>
          <a:ext cx="793903" cy="620688"/>
        </p:xfrm>
        <a:graphic>
          <a:graphicData uri="http://schemas.openxmlformats.org/presentationml/2006/ole">
            <mc:AlternateContent xmlns:mc="http://schemas.openxmlformats.org/markup-compatibility/2006">
              <mc:Choice xmlns:v="urn:schemas-microsoft-com:vml" Requires="v">
                <p:oleObj spid="_x0000_s14402" r:id="rId8" imgW="520474" imgH="406224" progId="Equation.DSMT4">
                  <p:embed/>
                </p:oleObj>
              </mc:Choice>
              <mc:Fallback>
                <p:oleObj r:id="rId8" imgW="520474" imgH="406224"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7322" y="5805264"/>
                        <a:ext cx="793903" cy="620688"/>
                      </a:xfrm>
                      <a:prstGeom prst="rect">
                        <a:avLst/>
                      </a:prstGeom>
                      <a:noFill/>
                    </p:spPr>
                  </p:pic>
                </p:oleObj>
              </mc:Fallback>
            </mc:AlternateContent>
          </a:graphicData>
        </a:graphic>
      </p:graphicFrame>
    </p:spTree>
    <p:extLst>
      <p:ext uri="{BB962C8B-B14F-4D97-AF65-F5344CB8AC3E}">
        <p14:creationId xmlns:p14="http://schemas.microsoft.com/office/powerpoint/2010/main" val="1396853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Les engrenages</a:t>
            </a:r>
            <a:endParaRPr lang="fr-FR" dirty="0"/>
          </a:p>
        </p:txBody>
      </p:sp>
      <p:sp>
        <p:nvSpPr>
          <p:cNvPr id="7" name="Espace réservé du texte 6"/>
          <p:cNvSpPr>
            <a:spLocks noGrp="1"/>
          </p:cNvSpPr>
          <p:nvPr>
            <p:ph type="body" idx="1"/>
          </p:nvPr>
        </p:nvSpPr>
        <p:spPr/>
        <p:txBody>
          <a:bodyPr/>
          <a:lstStyle/>
          <a:p>
            <a:endParaRPr lang="fr-FR"/>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22</a:t>
            </a:fld>
            <a:endParaRPr lang="fr-BE"/>
          </a:p>
        </p:txBody>
      </p:sp>
    </p:spTree>
    <p:extLst>
      <p:ext uri="{BB962C8B-B14F-4D97-AF65-F5344CB8AC3E}">
        <p14:creationId xmlns:p14="http://schemas.microsoft.com/office/powerpoint/2010/main" val="2672714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engrenages</a:t>
            </a:r>
            <a:endParaRPr lang="fr-FR" dirty="0"/>
          </a:p>
        </p:txBody>
      </p:sp>
      <p:sp>
        <p:nvSpPr>
          <p:cNvPr id="3" name="Espace réservé du contenu 2"/>
          <p:cNvSpPr>
            <a:spLocks noGrp="1"/>
          </p:cNvSpPr>
          <p:nvPr>
            <p:ph sz="quarter" idx="1"/>
          </p:nvPr>
        </p:nvSpPr>
        <p:spPr>
          <a:xfrm>
            <a:off x="179512" y="1124744"/>
            <a:ext cx="5760640" cy="5277200"/>
          </a:xfrm>
        </p:spPr>
        <p:txBody>
          <a:bodyPr>
            <a:normAutofit fontScale="62500" lnSpcReduction="20000"/>
          </a:bodyPr>
          <a:lstStyle/>
          <a:p>
            <a:r>
              <a:rPr lang="fr-FR" dirty="0"/>
              <a:t>Les engrenages ont pour fonction de transmettre la puissance, les deux vitesses (entrée et sortie) restant dans un rapport constant, c’est une transmission homocinétique. C’est une transmission par obstacle</a:t>
            </a:r>
            <a:r>
              <a:rPr lang="fr-FR" dirty="0" smtClean="0"/>
              <a:t>.</a:t>
            </a:r>
            <a:endParaRPr lang="fr-FR" dirty="0"/>
          </a:p>
          <a:p>
            <a:r>
              <a:rPr lang="fr-FR" dirty="0"/>
              <a:t>Les solutions concurrentes :</a:t>
            </a:r>
          </a:p>
          <a:p>
            <a:pPr lvl="1"/>
            <a:r>
              <a:rPr lang="fr-FR" dirty="0"/>
              <a:t>transmission par accouplement, les arbres devant être dans le prolongement l’un de l’autre</a:t>
            </a:r>
          </a:p>
          <a:p>
            <a:pPr lvl="1"/>
            <a:r>
              <a:rPr lang="fr-FR" dirty="0"/>
              <a:t>transmission par friction : roues de friction, courroies plates ou courroies trapézoïdales sur poulies</a:t>
            </a:r>
          </a:p>
          <a:p>
            <a:pPr lvl="1"/>
            <a:r>
              <a:rPr lang="fr-FR" dirty="0"/>
              <a:t>transmission par courroie crantée sur poulies ou par chaîne sur roues</a:t>
            </a:r>
            <a:r>
              <a:rPr lang="fr-FR" dirty="0" smtClean="0"/>
              <a:t>.</a:t>
            </a:r>
          </a:p>
          <a:p>
            <a:pPr lvl="1"/>
            <a:endParaRPr lang="fr-FR" dirty="0"/>
          </a:p>
          <a:p>
            <a:r>
              <a:rPr lang="fr-FR" dirty="0"/>
              <a:t>Pour un prix de revient modéré, les engrenages ont pour avantages un excellent rendement et un encombrement plutôt faible</a:t>
            </a:r>
            <a:r>
              <a:rPr lang="fr-FR" dirty="0" smtClean="0"/>
              <a:t>.</a:t>
            </a:r>
          </a:p>
          <a:p>
            <a:r>
              <a:rPr lang="fr-FR" dirty="0"/>
              <a:t>Un engrenage est un ensemble de deux roues dentées complémentaires, chacune en liaison (pivot ou glissière) par rapport à un support (souvent le bâti). </a:t>
            </a:r>
          </a:p>
          <a:p>
            <a:r>
              <a:rPr lang="fr-FR" dirty="0"/>
              <a:t>L</a:t>
            </a:r>
            <a:r>
              <a:rPr lang="fr-FR" dirty="0" smtClean="0"/>
              <a:t>a </a:t>
            </a:r>
            <a:r>
              <a:rPr lang="fr-FR" dirty="0"/>
              <a:t>petite roue se nomme le pignon, la grande roue extérieure s’appelle la roue, la grande roue intérieure s’appelle la couronne</a:t>
            </a:r>
            <a:r>
              <a:rPr lang="fr-FR" dirty="0" smtClean="0"/>
              <a:t>.</a:t>
            </a:r>
            <a:endParaRPr lang="fr-FR" dirty="0"/>
          </a:p>
          <a:p>
            <a:r>
              <a:rPr lang="fr-FR" dirty="0"/>
              <a:t>L’une des roues peut avoir un rayon infini, elle s’appelle alors une crémaillère</a:t>
            </a:r>
            <a:r>
              <a:rPr lang="fr-FR" dirty="0" smtClean="0"/>
              <a:t>.</a:t>
            </a:r>
          </a:p>
          <a:p>
            <a:r>
              <a:rPr lang="fr-FR" dirty="0"/>
              <a:t>Le rapport de transmission est par définition </a:t>
            </a:r>
            <a:endParaRPr lang="fr-FR" dirty="0"/>
          </a:p>
          <a:p>
            <a:endParaRPr lang="fr-FR" dirty="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3633" y="1052736"/>
            <a:ext cx="3803643" cy="1938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9" name="Objet 8"/>
          <p:cNvGraphicFramePr>
            <a:graphicFrameLocks noChangeAspect="1"/>
          </p:cNvGraphicFramePr>
          <p:nvPr>
            <p:extLst>
              <p:ext uri="{D42A27DB-BD31-4B8C-83A1-F6EECF244321}">
                <p14:modId xmlns:p14="http://schemas.microsoft.com/office/powerpoint/2010/main" val="3951788585"/>
              </p:ext>
            </p:extLst>
          </p:nvPr>
        </p:nvGraphicFramePr>
        <p:xfrm>
          <a:off x="4095750" y="5085184"/>
          <a:ext cx="620266" cy="533429"/>
        </p:xfrm>
        <a:graphic>
          <a:graphicData uri="http://schemas.openxmlformats.org/presentationml/2006/ole">
            <mc:AlternateContent xmlns:mc="http://schemas.openxmlformats.org/markup-compatibility/2006">
              <mc:Choice xmlns:v="urn:schemas-microsoft-com:vml" Requires="v">
                <p:oleObj spid="_x0000_s15379" r:id="rId4" imgW="469696" imgH="406224" progId="Equation.DSMT4">
                  <p:embed/>
                </p:oleObj>
              </mc:Choice>
              <mc:Fallback>
                <p:oleObj r:id="rId4" imgW="469696" imgH="406224"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5750" y="5085184"/>
                        <a:ext cx="620266" cy="533429"/>
                      </a:xfrm>
                      <a:prstGeom prst="rect">
                        <a:avLst/>
                      </a:prstGeom>
                      <a:noFill/>
                    </p:spPr>
                  </p:pic>
                </p:oleObj>
              </mc:Fallback>
            </mc:AlternateContent>
          </a:graphicData>
        </a:graphic>
      </p:graphicFrame>
    </p:spTree>
    <p:extLst>
      <p:ext uri="{BB962C8B-B14F-4D97-AF65-F5344CB8AC3E}">
        <p14:creationId xmlns:p14="http://schemas.microsoft.com/office/powerpoint/2010/main" val="1049870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Notions </a:t>
            </a:r>
            <a:r>
              <a:rPr lang="fr-FR" dirty="0"/>
              <a:t>sur la développante de cercle</a:t>
            </a:r>
          </a:p>
        </p:txBody>
      </p:sp>
      <p:sp>
        <p:nvSpPr>
          <p:cNvPr id="3" name="Espace réservé du contenu 2"/>
          <p:cNvSpPr>
            <a:spLocks noGrp="1"/>
          </p:cNvSpPr>
          <p:nvPr>
            <p:ph sz="quarter" idx="1"/>
          </p:nvPr>
        </p:nvSpPr>
        <p:spPr/>
        <p:txBody>
          <a:bodyPr/>
          <a:lstStyle/>
          <a:p>
            <a:r>
              <a:rPr lang="fr-FR" dirty="0" smtClean="0"/>
              <a:t>Développante de cercles</a:t>
            </a:r>
          </a:p>
          <a:p>
            <a:endParaRPr lang="fr-FR" dirty="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Image 6" descr="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128" y="1772816"/>
            <a:ext cx="3476656" cy="3528392"/>
          </a:xfrm>
          <a:prstGeom prst="rect">
            <a:avLst/>
          </a:prstGeom>
          <a:noFill/>
          <a:ln>
            <a:noFill/>
          </a:ln>
        </p:spPr>
      </p:pic>
    </p:spTree>
    <p:extLst>
      <p:ext uri="{BB962C8B-B14F-4D97-AF65-F5344CB8AC3E}">
        <p14:creationId xmlns:p14="http://schemas.microsoft.com/office/powerpoint/2010/main" val="1126406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Notions </a:t>
            </a:r>
            <a:r>
              <a:rPr lang="fr-FR" dirty="0"/>
              <a:t>sur la développante de cercle</a:t>
            </a:r>
          </a:p>
        </p:txBody>
      </p:sp>
      <p:sp>
        <p:nvSpPr>
          <p:cNvPr id="3" name="Espace réservé du contenu 2"/>
          <p:cNvSpPr>
            <a:spLocks noGrp="1"/>
          </p:cNvSpPr>
          <p:nvPr>
            <p:ph sz="quarter" idx="1"/>
          </p:nvPr>
        </p:nvSpPr>
        <p:spPr/>
        <p:txBody>
          <a:bodyPr/>
          <a:lstStyle/>
          <a:p>
            <a:r>
              <a:rPr lang="fr-FR" dirty="0" smtClean="0"/>
              <a:t>Cercles de base et droite d’action</a:t>
            </a:r>
          </a:p>
          <a:p>
            <a:endParaRPr lang="fr-FR" dirty="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8" name="Image 7" descr="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1628800"/>
            <a:ext cx="2912768" cy="3960440"/>
          </a:xfrm>
          <a:prstGeom prst="rect">
            <a:avLst/>
          </a:prstGeom>
          <a:noFill/>
          <a:ln>
            <a:noFill/>
          </a:ln>
        </p:spPr>
      </p:pic>
    </p:spTree>
    <p:extLst>
      <p:ext uri="{BB962C8B-B14F-4D97-AF65-F5344CB8AC3E}">
        <p14:creationId xmlns:p14="http://schemas.microsoft.com/office/powerpoint/2010/main" val="599787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paramètres géométriques des engrenages</a:t>
            </a:r>
            <a:endParaRPr lang="fr-FR" dirty="0"/>
          </a:p>
        </p:txBody>
      </p:sp>
      <p:sp>
        <p:nvSpPr>
          <p:cNvPr id="3" name="Espace réservé du contenu 2"/>
          <p:cNvSpPr>
            <a:spLocks noGrp="1"/>
          </p:cNvSpPr>
          <p:nvPr>
            <p:ph sz="quarter" idx="1"/>
          </p:nvPr>
        </p:nvSpPr>
        <p:spPr/>
        <p:txBody>
          <a:bodyPr/>
          <a:lstStyle/>
          <a:p>
            <a:r>
              <a:rPr lang="fr-FR" dirty="0" smtClean="0"/>
              <a:t>Une caractéristique fondamentale - le module</a:t>
            </a:r>
          </a:p>
          <a:p>
            <a:endParaRPr lang="fr-FR" dirty="0"/>
          </a:p>
          <a:p>
            <a:endParaRPr lang="fr-FR" dirty="0" smtClean="0"/>
          </a:p>
          <a:p>
            <a:endParaRPr lang="fr-FR" dirty="0"/>
          </a:p>
          <a:p>
            <a:endParaRPr lang="fr-FR" dirty="0" smtClean="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spTree>
    <p:extLst>
      <p:ext uri="{BB962C8B-B14F-4D97-AF65-F5344CB8AC3E}">
        <p14:creationId xmlns:p14="http://schemas.microsoft.com/office/powerpoint/2010/main" val="3016218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paramètres géométriques des engrenages</a:t>
            </a:r>
            <a:endParaRPr lang="fr-FR" dirty="0"/>
          </a:p>
        </p:txBody>
      </p:sp>
      <p:sp>
        <p:nvSpPr>
          <p:cNvPr id="3" name="Espace réservé du contenu 2"/>
          <p:cNvSpPr>
            <a:spLocks noGrp="1"/>
          </p:cNvSpPr>
          <p:nvPr>
            <p:ph sz="quarter" idx="1"/>
          </p:nvPr>
        </p:nvSpPr>
        <p:spPr/>
        <p:txBody>
          <a:bodyPr/>
          <a:lstStyle/>
          <a:p>
            <a:r>
              <a:rPr lang="fr-FR" dirty="0" smtClean="0"/>
              <a:t>Les autres paramètres</a:t>
            </a:r>
          </a:p>
          <a:p>
            <a:endParaRPr lang="fr-FR" dirty="0"/>
          </a:p>
          <a:p>
            <a:endParaRPr lang="fr-FR" dirty="0" smtClean="0"/>
          </a:p>
          <a:p>
            <a:endParaRPr lang="fr-FR" dirty="0"/>
          </a:p>
          <a:p>
            <a:endParaRPr lang="fr-FR" dirty="0" smtClean="0"/>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1245249"/>
            <a:ext cx="3184525" cy="1313815"/>
          </a:xfrm>
          <a:prstGeom prst="rect">
            <a:avLst/>
          </a:prstGeom>
          <a:noFill/>
          <a:ln>
            <a:noFill/>
          </a:ln>
        </p:spPr>
      </p:pic>
      <p:pic>
        <p:nvPicPr>
          <p:cNvPr id="7" name="Image 6" descr="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6701" y="2996952"/>
            <a:ext cx="2226648" cy="3012966"/>
          </a:xfrm>
          <a:prstGeom prst="rect">
            <a:avLst/>
          </a:prstGeom>
          <a:noFill/>
          <a:ln>
            <a:noFill/>
          </a:ln>
        </p:spPr>
      </p:pic>
    </p:spTree>
    <p:extLst>
      <p:ext uri="{BB962C8B-B14F-4D97-AF65-F5344CB8AC3E}">
        <p14:creationId xmlns:p14="http://schemas.microsoft.com/office/powerpoint/2010/main" val="2625454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 normalisée</a:t>
            </a:r>
            <a:endParaRPr lang="fr-FR" dirty="0"/>
          </a:p>
        </p:txBody>
      </p:sp>
      <p:sp>
        <p:nvSpPr>
          <p:cNvPr id="3" name="Espace réservé du contenu 2"/>
          <p:cNvSpPr>
            <a:spLocks noGrp="1"/>
          </p:cNvSpPr>
          <p:nvPr>
            <p:ph sz="quarter" idx="1"/>
          </p:nvPr>
        </p:nvSpPr>
        <p:spPr/>
        <p:txBody>
          <a:bodyPr/>
          <a:lstStyle/>
          <a:p>
            <a:r>
              <a:rPr lang="fr-FR" dirty="0" smtClean="0"/>
              <a:t>Pignon roue</a:t>
            </a:r>
          </a:p>
          <a:p>
            <a:pPr marL="0" indent="0">
              <a:buNone/>
            </a:pPr>
            <a:endParaRPr lang="fr-FR" dirty="0"/>
          </a:p>
          <a:p>
            <a:endParaRPr lang="fr-FR" dirty="0" smtClean="0"/>
          </a:p>
          <a:p>
            <a:r>
              <a:rPr lang="fr-FR" dirty="0" smtClean="0"/>
              <a:t>Pignon et couronne</a:t>
            </a:r>
          </a:p>
          <a:p>
            <a:endParaRPr lang="fr-FR" dirty="0"/>
          </a:p>
          <a:p>
            <a:endParaRPr lang="fr-FR" dirty="0" smtClean="0"/>
          </a:p>
          <a:p>
            <a:r>
              <a:rPr lang="fr-FR" dirty="0" smtClean="0"/>
              <a:t>Pignon crémaillère</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spTree>
    <p:extLst>
      <p:ext uri="{BB962C8B-B14F-4D97-AF65-F5344CB8AC3E}">
        <p14:creationId xmlns:p14="http://schemas.microsoft.com/office/powerpoint/2010/main" val="1690015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smtClean="0"/>
              <a:t>Les familles d’engrenages</a:t>
            </a:r>
            <a:br>
              <a:rPr lang="fr-FR" sz="2400" dirty="0" smtClean="0"/>
            </a:br>
            <a:r>
              <a:rPr lang="fr-FR" sz="2400" dirty="0" smtClean="0"/>
              <a:t>Engrenages cylindriques à denture droite</a:t>
            </a:r>
            <a:endParaRPr lang="fr-FR" sz="24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63.png"/>
          <p:cNvPicPr/>
          <p:nvPr/>
        </p:nvPicPr>
        <p:blipFill>
          <a:blip r:embed="rId2" cstate="print"/>
          <a:stretch>
            <a:fillRect/>
          </a:stretch>
        </p:blipFill>
        <p:spPr>
          <a:xfrm>
            <a:off x="755576" y="1178614"/>
            <a:ext cx="1547602" cy="2178378"/>
          </a:xfrm>
          <a:prstGeom prst="rect">
            <a:avLst/>
          </a:prstGeom>
        </p:spPr>
      </p:pic>
      <p:pic>
        <p:nvPicPr>
          <p:cNvPr id="7" name="Image 6" descr="fig_64.png"/>
          <p:cNvPicPr/>
          <p:nvPr/>
        </p:nvPicPr>
        <p:blipFill>
          <a:blip r:embed="rId3" cstate="print"/>
          <a:stretch>
            <a:fillRect/>
          </a:stretch>
        </p:blipFill>
        <p:spPr>
          <a:xfrm>
            <a:off x="3491879" y="1301950"/>
            <a:ext cx="1902143" cy="2055042"/>
          </a:xfrm>
          <a:prstGeom prst="rect">
            <a:avLst/>
          </a:prstGeom>
        </p:spPr>
      </p:pic>
      <p:pic>
        <p:nvPicPr>
          <p:cNvPr id="8" name="Image 7" descr="fig_65.png"/>
          <p:cNvPicPr/>
          <p:nvPr/>
        </p:nvPicPr>
        <p:blipFill>
          <a:blip r:embed="rId4" cstate="print"/>
          <a:stretch>
            <a:fillRect/>
          </a:stretch>
        </p:blipFill>
        <p:spPr>
          <a:xfrm>
            <a:off x="5932899" y="1667489"/>
            <a:ext cx="2441545" cy="1821299"/>
          </a:xfrm>
          <a:prstGeom prst="rect">
            <a:avLst/>
          </a:prstGeom>
        </p:spPr>
      </p:pic>
      <p:pic>
        <p:nvPicPr>
          <p:cNvPr id="9" name="Image 8" descr="fig_66.png"/>
          <p:cNvPicPr/>
          <p:nvPr/>
        </p:nvPicPr>
        <p:blipFill>
          <a:blip r:embed="rId5" cstate="print"/>
          <a:stretch>
            <a:fillRect/>
          </a:stretch>
        </p:blipFill>
        <p:spPr>
          <a:xfrm>
            <a:off x="3316937" y="4005064"/>
            <a:ext cx="4154170" cy="2047240"/>
          </a:xfrm>
          <a:prstGeom prst="rect">
            <a:avLst/>
          </a:prstGeom>
        </p:spPr>
      </p:pic>
      <p:sp>
        <p:nvSpPr>
          <p:cNvPr id="10" name="Rectangle 9"/>
          <p:cNvSpPr/>
          <p:nvPr/>
        </p:nvSpPr>
        <p:spPr>
          <a:xfrm>
            <a:off x="179512" y="4574976"/>
            <a:ext cx="3312367" cy="1754326"/>
          </a:xfrm>
          <a:prstGeom prst="rect">
            <a:avLst/>
          </a:prstGeom>
        </p:spPr>
        <p:txBody>
          <a:bodyPr wrap="square">
            <a:spAutoFit/>
          </a:bodyPr>
          <a:lstStyle/>
          <a:p>
            <a:r>
              <a:rPr lang="fr-FR" dirty="0"/>
              <a:t>Conseils d’utilisation</a:t>
            </a:r>
          </a:p>
          <a:p>
            <a:pPr lvl="0"/>
            <a:r>
              <a:rPr lang="fr-FR" dirty="0"/>
              <a:t>Possibilité de déplacement axial.</a:t>
            </a:r>
          </a:p>
          <a:p>
            <a:pPr lvl="0"/>
            <a:r>
              <a:rPr lang="fr-FR" dirty="0"/>
              <a:t>Pas d’effort axial mais présence d’un effort radial.</a:t>
            </a:r>
          </a:p>
          <a:p>
            <a:pPr lvl="0"/>
            <a:r>
              <a:rPr lang="fr-FR" dirty="0"/>
              <a:t>Rapport de réduction : 2 à 40. </a:t>
            </a:r>
          </a:p>
        </p:txBody>
      </p:sp>
    </p:spTree>
    <p:extLst>
      <p:ext uri="{BB962C8B-B14F-4D97-AF65-F5344CB8AC3E}">
        <p14:creationId xmlns:p14="http://schemas.microsoft.com/office/powerpoint/2010/main" val="45129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lvl="0"/>
            <a:r>
              <a:rPr lang="fr-FR" b="1" i="1" dirty="0"/>
              <a:t>Arbres et </a:t>
            </a:r>
            <a:r>
              <a:rPr lang="fr-FR" b="1" i="1" dirty="0" smtClean="0"/>
              <a:t>axes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2050" name="Picture 2" descr="C:\Enseignements\GitHub\01_IntroductionIS_Analyser\05_Transmettre\Cours\LaTeX_2012\png\fig_01_co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268760"/>
            <a:ext cx="3221782" cy="321352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Enseignements\GitHub\01_IntroductionIS_Analyser\05_Transmettre\Cours\LaTeX_2012\png\fig_02_co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6216" y="1268760"/>
            <a:ext cx="2205845" cy="280831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avec flèche 6"/>
          <p:cNvCxnSpPr/>
          <p:nvPr/>
        </p:nvCxnSpPr>
        <p:spPr>
          <a:xfrm flipH="1">
            <a:off x="3203848" y="3284984"/>
            <a:ext cx="864096"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4067944" y="3100318"/>
            <a:ext cx="1008112" cy="369332"/>
          </a:xfrm>
          <a:prstGeom prst="rect">
            <a:avLst/>
          </a:prstGeom>
          <a:noFill/>
        </p:spPr>
        <p:txBody>
          <a:bodyPr wrap="square" rtlCol="0">
            <a:spAutoFit/>
          </a:bodyPr>
          <a:lstStyle/>
          <a:p>
            <a:r>
              <a:rPr lang="fr-FR" dirty="0" smtClean="0"/>
              <a:t>Arbre</a:t>
            </a:r>
            <a:endParaRPr lang="fr-FR" dirty="0"/>
          </a:p>
        </p:txBody>
      </p:sp>
      <p:cxnSp>
        <p:nvCxnSpPr>
          <p:cNvPr id="13" name="Connecteur droit avec flèche 12"/>
          <p:cNvCxnSpPr>
            <a:stCxn id="14" idx="3"/>
          </p:cNvCxnSpPr>
          <p:nvPr/>
        </p:nvCxnSpPr>
        <p:spPr>
          <a:xfrm>
            <a:off x="6516216" y="1957482"/>
            <a:ext cx="129614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5508104" y="1772816"/>
            <a:ext cx="1008112" cy="369332"/>
          </a:xfrm>
          <a:prstGeom prst="rect">
            <a:avLst/>
          </a:prstGeom>
          <a:noFill/>
        </p:spPr>
        <p:txBody>
          <a:bodyPr wrap="square" rtlCol="0">
            <a:spAutoFit/>
          </a:bodyPr>
          <a:lstStyle/>
          <a:p>
            <a:r>
              <a:rPr lang="fr-FR" dirty="0" smtClean="0"/>
              <a:t>Axe</a:t>
            </a:r>
            <a:endParaRPr lang="fr-FR" dirty="0"/>
          </a:p>
        </p:txBody>
      </p:sp>
      <p:sp>
        <p:nvSpPr>
          <p:cNvPr id="17" name="Espace réservé du contenu 2"/>
          <p:cNvSpPr>
            <a:spLocks noGrp="1"/>
          </p:cNvSpPr>
          <p:nvPr>
            <p:ph sz="quarter" idx="1"/>
          </p:nvPr>
        </p:nvSpPr>
        <p:spPr>
          <a:xfrm>
            <a:off x="457200" y="4941168"/>
            <a:ext cx="7467600" cy="1532784"/>
          </a:xfrm>
        </p:spPr>
        <p:txBody>
          <a:bodyPr>
            <a:normAutofit fontScale="55000" lnSpcReduction="20000"/>
          </a:bodyPr>
          <a:lstStyle/>
          <a:p>
            <a:r>
              <a:rPr lang="fr-FR" dirty="0" smtClean="0"/>
              <a:t>Différences :</a:t>
            </a:r>
          </a:p>
          <a:p>
            <a:pPr lvl="1"/>
            <a:r>
              <a:rPr lang="fr-FR" dirty="0" smtClean="0"/>
              <a:t>Arbre : transmission d’un couple</a:t>
            </a:r>
          </a:p>
          <a:p>
            <a:pPr lvl="1"/>
            <a:r>
              <a:rPr lang="fr-FR" dirty="0" smtClean="0"/>
              <a:t>Axe : ne transmet pas de couple</a:t>
            </a:r>
          </a:p>
          <a:p>
            <a:r>
              <a:rPr lang="fr-FR" dirty="0" smtClean="0"/>
              <a:t>Dimensionnement : </a:t>
            </a:r>
            <a:r>
              <a:rPr lang="fr-FR" dirty="0" err="1" smtClean="0"/>
              <a:t>RdM</a:t>
            </a:r>
            <a:r>
              <a:rPr lang="fr-FR" dirty="0" smtClean="0"/>
              <a:t> (Torsion)</a:t>
            </a:r>
          </a:p>
          <a:p>
            <a:r>
              <a:rPr lang="fr-FR" dirty="0" smtClean="0"/>
              <a:t>Matériaux : </a:t>
            </a:r>
          </a:p>
          <a:p>
            <a:pPr lvl="1"/>
            <a:r>
              <a:rPr lang="fr-FR" dirty="0" smtClean="0"/>
              <a:t>Le plus souvent des aciers (ces aciers peuvent être traités si des performances particulières sont nécessaires</a:t>
            </a:r>
            <a:endParaRPr lang="fr-FR" dirty="0"/>
          </a:p>
        </p:txBody>
      </p:sp>
    </p:spTree>
    <p:extLst>
      <p:ext uri="{BB962C8B-B14F-4D97-AF65-F5344CB8AC3E}">
        <p14:creationId xmlns:p14="http://schemas.microsoft.com/office/powerpoint/2010/main" val="873094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a:t>Les familles d’engrenages</a:t>
            </a:r>
            <a:br>
              <a:rPr lang="fr-FR" sz="2000" dirty="0"/>
            </a:br>
            <a:r>
              <a:rPr lang="fr-FR" sz="2000" dirty="0"/>
              <a:t>Engrenages cylindriques à denture </a:t>
            </a:r>
            <a:r>
              <a:rPr lang="fr-FR" sz="2000" dirty="0" smtClean="0"/>
              <a:t>hélicoïdale</a:t>
            </a:r>
            <a:endParaRPr lang="fr-FR" sz="1800" dirty="0"/>
          </a:p>
        </p:txBody>
      </p:sp>
      <p:sp>
        <p:nvSpPr>
          <p:cNvPr id="3" name="Espace réservé du contenu 2"/>
          <p:cNvSpPr>
            <a:spLocks noGrp="1"/>
          </p:cNvSpPr>
          <p:nvPr>
            <p:ph sz="quarter" idx="1"/>
          </p:nvPr>
        </p:nvSpPr>
        <p:spPr>
          <a:xfrm>
            <a:off x="457200" y="3789040"/>
            <a:ext cx="4186808" cy="2684912"/>
          </a:xfrm>
        </p:spPr>
        <p:txBody>
          <a:bodyPr>
            <a:normAutofit fontScale="85000" lnSpcReduction="20000"/>
          </a:bodyPr>
          <a:lstStyle/>
          <a:p>
            <a:pPr algn="just"/>
            <a:r>
              <a:rPr lang="fr-FR" dirty="0"/>
              <a:t>Les engrenages à denture hélicoïdale permettent un fonctionnement plus silencieux que celui des engrenages à denture droite; ils présentent également un meilleur rendement. Ils sont notamment utilisés dans les boîtes </a:t>
            </a:r>
            <a:r>
              <a:rPr lang="fr-FR" dirty="0" smtClean="0"/>
              <a:t>de vitesses </a:t>
            </a:r>
            <a:r>
              <a:rPr lang="fr-FR" dirty="0"/>
              <a:t>d’automobiles, les réducteurs et les multiplicateurs de vitesses.</a:t>
            </a:r>
          </a:p>
          <a:p>
            <a:pPr algn="just"/>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68.png"/>
          <p:cNvPicPr/>
          <p:nvPr/>
        </p:nvPicPr>
        <p:blipFill>
          <a:blip r:embed="rId2" cstate="print"/>
          <a:stretch>
            <a:fillRect/>
          </a:stretch>
        </p:blipFill>
        <p:spPr>
          <a:xfrm>
            <a:off x="539552" y="1196752"/>
            <a:ext cx="1724660" cy="778510"/>
          </a:xfrm>
          <a:prstGeom prst="rect">
            <a:avLst/>
          </a:prstGeom>
        </p:spPr>
      </p:pic>
      <p:pic>
        <p:nvPicPr>
          <p:cNvPr id="7" name="Image 6" descr="fig_67.png"/>
          <p:cNvPicPr/>
          <p:nvPr/>
        </p:nvPicPr>
        <p:blipFill>
          <a:blip r:embed="rId3" cstate="print"/>
          <a:stretch>
            <a:fillRect/>
          </a:stretch>
        </p:blipFill>
        <p:spPr>
          <a:xfrm>
            <a:off x="601960" y="2215628"/>
            <a:ext cx="1662430" cy="1123315"/>
          </a:xfrm>
          <a:prstGeom prst="rect">
            <a:avLst/>
          </a:prstGeom>
        </p:spPr>
      </p:pic>
      <p:pic>
        <p:nvPicPr>
          <p:cNvPr id="8" name="Image 7" descr="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7784" y="1564118"/>
            <a:ext cx="2304256" cy="1917410"/>
          </a:xfrm>
          <a:prstGeom prst="rect">
            <a:avLst/>
          </a:prstGeom>
          <a:noFill/>
          <a:ln>
            <a:noFill/>
          </a:ln>
        </p:spPr>
      </p:pic>
      <p:pic>
        <p:nvPicPr>
          <p:cNvPr id="9" name="Image 8" descr="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6096" y="1228474"/>
            <a:ext cx="2880320" cy="2439727"/>
          </a:xfrm>
          <a:prstGeom prst="rect">
            <a:avLst/>
          </a:prstGeom>
          <a:noFill/>
          <a:ln>
            <a:noFill/>
          </a:ln>
        </p:spPr>
      </p:pic>
      <p:pic>
        <p:nvPicPr>
          <p:cNvPr id="10" name="il_fi" descr="http://dessineux.pam.free.fr/Blog-Pages/Lesengrenagesdroitsdenturehlicoidale_D124/clip_image012_thumb2.jpg"/>
          <p:cNvPicPr/>
          <p:nvPr/>
        </p:nvPicPr>
        <p:blipFill>
          <a:blip r:embed="rId6" cstate="print"/>
          <a:srcRect/>
          <a:stretch>
            <a:fillRect/>
          </a:stretch>
        </p:blipFill>
        <p:spPr bwMode="auto">
          <a:xfrm>
            <a:off x="5580112" y="3933056"/>
            <a:ext cx="2327275" cy="2108200"/>
          </a:xfrm>
          <a:prstGeom prst="rect">
            <a:avLst/>
          </a:prstGeom>
          <a:noFill/>
          <a:ln w="9525">
            <a:noFill/>
            <a:miter lim="800000"/>
            <a:headEnd/>
            <a:tailEnd/>
          </a:ln>
        </p:spPr>
      </p:pic>
    </p:spTree>
    <p:extLst>
      <p:ext uri="{BB962C8B-B14F-4D97-AF65-F5344CB8AC3E}">
        <p14:creationId xmlns:p14="http://schemas.microsoft.com/office/powerpoint/2010/main" val="471331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3200" dirty="0"/>
              <a:t>Les familles d’engrenages</a:t>
            </a:r>
            <a:br>
              <a:rPr lang="fr-FR" sz="3200" dirty="0"/>
            </a:br>
            <a:r>
              <a:rPr lang="fr-FR" sz="3200" dirty="0" smtClean="0"/>
              <a:t>Roue et vis sans fin</a:t>
            </a:r>
            <a:endParaRPr lang="fr-FR" dirty="0"/>
          </a:p>
        </p:txBody>
      </p:sp>
      <p:sp>
        <p:nvSpPr>
          <p:cNvPr id="3" name="Espace réservé du contenu 2"/>
          <p:cNvSpPr>
            <a:spLocks noGrp="1"/>
          </p:cNvSpPr>
          <p:nvPr>
            <p:ph sz="quarter" idx="1"/>
          </p:nvPr>
        </p:nvSpPr>
        <p:spPr>
          <a:xfrm>
            <a:off x="457200" y="3089564"/>
            <a:ext cx="7467600" cy="3384388"/>
          </a:xfrm>
        </p:spPr>
        <p:txBody>
          <a:bodyPr>
            <a:normAutofit fontScale="47500" lnSpcReduction="20000"/>
          </a:bodyPr>
          <a:lstStyle/>
          <a:p>
            <a:r>
              <a:rPr lang="fr-FR" dirty="0"/>
              <a:t>C’est un engrenage hélicoïdal dont les axes sont orthogonaux et non concourants. La transmission par ce type d’engrenage donne une solution simple pour les grands rapports de réduction, avec un fonctionnement peu bruyant. </a:t>
            </a:r>
          </a:p>
          <a:p>
            <a:r>
              <a:rPr lang="fr-FR" dirty="0"/>
              <a:t>Pour le pignon les dents prennent le nom de filets</a:t>
            </a:r>
            <a:r>
              <a:rPr lang="fr-FR" dirty="0" smtClean="0"/>
              <a:t>.</a:t>
            </a:r>
            <a:endParaRPr lang="fr-FR" dirty="0"/>
          </a:p>
          <a:p>
            <a:r>
              <a:rPr lang="fr-FR" dirty="0"/>
              <a:t>La poussée de la vis est forte, surtout si la démultiplication est grande. On utilise alors une butée à billes ou à rouleaux ou encore des roulements à contact oblique pour réaliser la liaison pivot avec le support. </a:t>
            </a:r>
          </a:p>
          <a:p>
            <a:r>
              <a:rPr lang="fr-FR" dirty="0"/>
              <a:t>Lorsque l’inclinaison des filets est faible (vis à un filet et inclinaison inférieure à 5 degrés), la transmission est irréversible, ce qui est souvent utile, car le réducteur s’oppose à toute rotation commandée par la machine réceptrice (exemple : appareils de levage). Toutefois le rendement est alors faible</a:t>
            </a:r>
            <a:r>
              <a:rPr lang="fr-FR" dirty="0" smtClean="0"/>
              <a:t>.</a:t>
            </a:r>
            <a:endParaRPr lang="fr-FR" dirty="0"/>
          </a:p>
          <a:p>
            <a:r>
              <a:rPr lang="fr-FR" dirty="0"/>
              <a:t>Le rendement est meilleur avec les fortes inclinaisons, à condition que les métaux en présence soient bien choisis (vis en acier / roue en bronze, nylon,...) et l’exécution des dentures très précises, avec des états de surface très soignés.</a:t>
            </a:r>
          </a:p>
          <a:p>
            <a:r>
              <a:rPr lang="fr-FR" dirty="0"/>
              <a:t>Conseils d’utilisation</a:t>
            </a:r>
          </a:p>
          <a:p>
            <a:pPr lvl="1"/>
            <a:r>
              <a:rPr lang="fr-FR" dirty="0"/>
              <a:t>Le sens des hélices est le même.</a:t>
            </a:r>
          </a:p>
          <a:p>
            <a:pPr lvl="1"/>
            <a:r>
              <a:rPr lang="fr-FR" dirty="0"/>
              <a:t>Le rendement est faible (40 à 70%) et il dépend des matériaux et de la lubrification.</a:t>
            </a:r>
          </a:p>
          <a:p>
            <a:pPr lvl="1"/>
            <a:r>
              <a:rPr lang="fr-FR" dirty="0"/>
              <a:t>Réduction de 10 à 100.</a:t>
            </a:r>
          </a:p>
          <a:p>
            <a:pPr lvl="1"/>
            <a:r>
              <a:rPr lang="fr-FR" dirty="0"/>
              <a:t>Le profil de la vis est généralement trapézoïdal.</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0"/>
          <p:cNvPicPr/>
          <p:nvPr/>
        </p:nvPicPr>
        <p:blipFill>
          <a:blip r:embed="rId2">
            <a:lum bright="12000" contrast="12000"/>
            <a:extLst>
              <a:ext uri="{28A0092B-C50C-407E-A947-70E740481C1C}">
                <a14:useLocalDpi xmlns:a14="http://schemas.microsoft.com/office/drawing/2010/main" val="0"/>
              </a:ext>
            </a:extLst>
          </a:blip>
          <a:srcRect/>
          <a:stretch>
            <a:fillRect/>
          </a:stretch>
        </p:blipFill>
        <p:spPr bwMode="auto">
          <a:xfrm>
            <a:off x="539552" y="1484784"/>
            <a:ext cx="1639570" cy="1366520"/>
          </a:xfrm>
          <a:prstGeom prst="rect">
            <a:avLst/>
          </a:prstGeom>
          <a:noFill/>
          <a:ln>
            <a:noFill/>
          </a:ln>
        </p:spPr>
      </p:pic>
      <p:pic>
        <p:nvPicPr>
          <p:cNvPr id="7" name="Image 6" descr="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7864" y="1365885"/>
            <a:ext cx="4752528" cy="1668424"/>
          </a:xfrm>
          <a:prstGeom prst="rect">
            <a:avLst/>
          </a:prstGeom>
          <a:noFill/>
          <a:ln>
            <a:noFill/>
          </a:ln>
        </p:spPr>
      </p:pic>
      <p:pic>
        <p:nvPicPr>
          <p:cNvPr id="8" name="il_fi" descr="http://upload.wikimedia.org/wikipedia/commons/thumb/b/b8/Vis100f1.png/220px-Vis100f1.png"/>
          <p:cNvPicPr/>
          <p:nvPr/>
        </p:nvPicPr>
        <p:blipFill>
          <a:blip r:embed="rId4" cstate="print"/>
          <a:srcRect/>
          <a:stretch>
            <a:fillRect/>
          </a:stretch>
        </p:blipFill>
        <p:spPr bwMode="auto">
          <a:xfrm>
            <a:off x="6588224" y="5085184"/>
            <a:ext cx="1378585" cy="1432560"/>
          </a:xfrm>
          <a:prstGeom prst="rect">
            <a:avLst/>
          </a:prstGeom>
          <a:noFill/>
          <a:ln w="9525">
            <a:noFill/>
            <a:miter lim="800000"/>
            <a:headEnd/>
            <a:tailEnd/>
          </a:ln>
        </p:spPr>
      </p:pic>
    </p:spTree>
    <p:extLst>
      <p:ext uri="{BB962C8B-B14F-4D97-AF65-F5344CB8AC3E}">
        <p14:creationId xmlns:p14="http://schemas.microsoft.com/office/powerpoint/2010/main" val="3956030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familles d’engrenages</a:t>
            </a:r>
            <a:br>
              <a:rPr lang="fr-FR" dirty="0" smtClean="0"/>
            </a:br>
            <a:r>
              <a:rPr lang="fr-FR" dirty="0" smtClean="0"/>
              <a:t>Engrenage coniques</a:t>
            </a:r>
            <a:endParaRPr lang="fr-FR" dirty="0"/>
          </a:p>
        </p:txBody>
      </p:sp>
      <p:sp>
        <p:nvSpPr>
          <p:cNvPr id="3" name="Espace réservé du contenu 2"/>
          <p:cNvSpPr>
            <a:spLocks noGrp="1"/>
          </p:cNvSpPr>
          <p:nvPr>
            <p:ph sz="quarter" idx="1"/>
          </p:nvPr>
        </p:nvSpPr>
        <p:spPr>
          <a:xfrm>
            <a:off x="457200" y="2708920"/>
            <a:ext cx="7467600" cy="3765032"/>
          </a:xfrm>
        </p:spPr>
        <p:txBody>
          <a:bodyPr>
            <a:normAutofit fontScale="92500" lnSpcReduction="20000"/>
          </a:bodyPr>
          <a:lstStyle/>
          <a:p>
            <a:r>
              <a:rPr lang="fr-FR" dirty="0"/>
              <a:t>Les engrenages coniques sont des engrenages à axes concourants. Ils permettent de transmettre le mouvement entre deux arbres concourants, avec un rapport de vitesse rigoureux. </a:t>
            </a:r>
          </a:p>
          <a:p>
            <a:r>
              <a:rPr lang="fr-FR" dirty="0"/>
              <a:t>Les conditions d’engrènement imposent que les deux roues doivent avoir même module et que les sommets des deux cônes soient confondus. Ce dernier impératif oblige le concepteur à un centrage très précis des deux roues pour assurer un fonctionnement correct. </a:t>
            </a:r>
          </a:p>
          <a:p>
            <a:r>
              <a:rPr lang="fr-FR" dirty="0"/>
              <a:t>Il faut donc prévoir au montage un réglage axial des deux roues. On peut utiliser par exemple des boîtiers et des cales de réglage.</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32</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0"/>
          <p:cNvPicPr/>
          <p:nvPr/>
        </p:nvPicPr>
        <p:blipFill>
          <a:blip r:embed="rId2" cstate="print">
            <a:lum bright="18000" contrast="12000"/>
            <a:extLst>
              <a:ext uri="{28A0092B-C50C-407E-A947-70E740481C1C}">
                <a14:useLocalDpi xmlns:a14="http://schemas.microsoft.com/office/drawing/2010/main" val="0"/>
              </a:ext>
            </a:extLst>
          </a:blip>
          <a:srcRect/>
          <a:stretch>
            <a:fillRect/>
          </a:stretch>
        </p:blipFill>
        <p:spPr bwMode="auto">
          <a:xfrm>
            <a:off x="323528" y="1340768"/>
            <a:ext cx="1376680" cy="1198245"/>
          </a:xfrm>
          <a:prstGeom prst="rect">
            <a:avLst/>
          </a:prstGeom>
          <a:noFill/>
          <a:ln>
            <a:noFill/>
          </a:ln>
        </p:spPr>
      </p:pic>
      <p:pic>
        <p:nvPicPr>
          <p:cNvPr id="7" name="Image 6" descr="0"/>
          <p:cNvPicPr/>
          <p:nvPr/>
        </p:nvPicPr>
        <p:blipFill>
          <a:blip r:embed="rId3" cstate="print">
            <a:lum bright="12000"/>
            <a:extLst>
              <a:ext uri="{28A0092B-C50C-407E-A947-70E740481C1C}">
                <a14:useLocalDpi xmlns:a14="http://schemas.microsoft.com/office/drawing/2010/main" val="0"/>
              </a:ext>
            </a:extLst>
          </a:blip>
          <a:srcRect/>
          <a:stretch>
            <a:fillRect/>
          </a:stretch>
        </p:blipFill>
        <p:spPr bwMode="auto">
          <a:xfrm>
            <a:off x="1979712" y="1424905"/>
            <a:ext cx="3027045" cy="1029970"/>
          </a:xfrm>
          <a:prstGeom prst="rect">
            <a:avLst/>
          </a:prstGeom>
          <a:noFill/>
          <a:ln>
            <a:noFill/>
          </a:ln>
        </p:spPr>
      </p:pic>
      <p:pic>
        <p:nvPicPr>
          <p:cNvPr id="8" name="Image 7" descr="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168" y="1340768"/>
            <a:ext cx="1744980" cy="1145540"/>
          </a:xfrm>
          <a:prstGeom prst="rect">
            <a:avLst/>
          </a:prstGeom>
          <a:noFill/>
          <a:ln>
            <a:noFill/>
          </a:ln>
        </p:spPr>
      </p:pic>
    </p:spTree>
    <p:extLst>
      <p:ext uri="{BB962C8B-B14F-4D97-AF65-F5344CB8AC3E}">
        <p14:creationId xmlns:p14="http://schemas.microsoft.com/office/powerpoint/2010/main" val="1705900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Réalisation des engrenages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33</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5" y="1484784"/>
            <a:ext cx="4076373" cy="1944216"/>
          </a:xfrm>
          <a:prstGeom prst="rect">
            <a:avLst/>
          </a:prstGeom>
          <a:noFill/>
          <a:ln>
            <a:noFill/>
          </a:ln>
        </p:spPr>
      </p:pic>
      <p:pic>
        <p:nvPicPr>
          <p:cNvPr id="7" name="Image 6" descr="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1484784"/>
            <a:ext cx="3628472" cy="1944216"/>
          </a:xfrm>
          <a:prstGeom prst="rect">
            <a:avLst/>
          </a:prstGeom>
          <a:noFill/>
          <a:ln>
            <a:noFill/>
          </a:ln>
        </p:spPr>
      </p:pic>
      <p:pic>
        <p:nvPicPr>
          <p:cNvPr id="8" name="Image 7" descr="fig_62.png"/>
          <p:cNvPicPr/>
          <p:nvPr/>
        </p:nvPicPr>
        <p:blipFill>
          <a:blip r:embed="rId4" cstate="print"/>
          <a:stretch>
            <a:fillRect/>
          </a:stretch>
        </p:blipFill>
        <p:spPr>
          <a:xfrm>
            <a:off x="2211852" y="3861048"/>
            <a:ext cx="3478088" cy="2520280"/>
          </a:xfrm>
          <a:prstGeom prst="rect">
            <a:avLst/>
          </a:prstGeom>
        </p:spPr>
      </p:pic>
    </p:spTree>
    <p:extLst>
      <p:ext uri="{BB962C8B-B14F-4D97-AF65-F5344CB8AC3E}">
        <p14:creationId xmlns:p14="http://schemas.microsoft.com/office/powerpoint/2010/main" val="2813443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Transmission d’énergie avec transformation de mouvement</a:t>
            </a:r>
            <a:endParaRPr lang="fr-FR" dirty="0"/>
          </a:p>
        </p:txBody>
      </p:sp>
      <p:sp>
        <p:nvSpPr>
          <p:cNvPr id="7" name="Espace réservé du texte 6"/>
          <p:cNvSpPr>
            <a:spLocks noGrp="1"/>
          </p:cNvSpPr>
          <p:nvPr>
            <p:ph type="body" idx="1"/>
          </p:nvPr>
        </p:nvSpPr>
        <p:spPr/>
        <p:txBody>
          <a:bodyPr/>
          <a:lstStyle/>
          <a:p>
            <a:endParaRPr lang="fr-FR"/>
          </a:p>
        </p:txBody>
      </p:sp>
      <p:sp>
        <p:nvSpPr>
          <p:cNvPr id="5" name="Espace réservé du pied de page 4"/>
          <p:cNvSpPr>
            <a:spLocks noGrp="1"/>
          </p:cNvSpPr>
          <p:nvPr>
            <p:ph type="ftr" sz="quarter" idx="11"/>
          </p:nvPr>
        </p:nvSpPr>
        <p:spPr/>
        <p:txBody>
          <a:bodyPr/>
          <a:lstStyle/>
          <a:p>
            <a:r>
              <a:rPr lang="fr-BE" smtClean="0"/>
              <a:t>Xavier Pessoles - Jean-Pierre Pupier</a:t>
            </a:r>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34</a:t>
            </a:fld>
            <a:endParaRPr lang="fr-BE"/>
          </a:p>
        </p:txBody>
      </p:sp>
    </p:spTree>
    <p:extLst>
      <p:ext uri="{BB962C8B-B14F-4D97-AF65-F5344CB8AC3E}">
        <p14:creationId xmlns:p14="http://schemas.microsoft.com/office/powerpoint/2010/main" val="2939766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lvl="0"/>
            <a:r>
              <a:rPr lang="fr-FR" dirty="0" smtClean="0"/>
              <a:t>La transmission de puissance par mécanisme Vis-Écrou</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96.png"/>
          <p:cNvPicPr/>
          <p:nvPr/>
        </p:nvPicPr>
        <p:blipFill>
          <a:blip r:embed="rId2" cstate="print"/>
          <a:srcRect b="19138"/>
          <a:stretch>
            <a:fillRect/>
          </a:stretch>
        </p:blipFill>
        <p:spPr>
          <a:xfrm>
            <a:off x="467543" y="1196752"/>
            <a:ext cx="2736871" cy="1512168"/>
          </a:xfrm>
          <a:prstGeom prst="rect">
            <a:avLst/>
          </a:prstGeom>
        </p:spPr>
      </p:pic>
      <p:pic>
        <p:nvPicPr>
          <p:cNvPr id="7" name="Espace réservé du contenu 6" descr="fig_97.png"/>
          <p:cNvPicPr>
            <a:picLocks noGrp="1"/>
          </p:cNvPicPr>
          <p:nvPr>
            <p:ph sz="quarter" idx="1"/>
          </p:nvPr>
        </p:nvPicPr>
        <p:blipFill>
          <a:blip r:embed="rId3" cstate="print"/>
          <a:stretch>
            <a:fillRect/>
          </a:stretch>
        </p:blipFill>
        <p:spPr>
          <a:xfrm>
            <a:off x="3237237" y="1269524"/>
            <a:ext cx="3158115" cy="1439396"/>
          </a:xfrm>
          <a:prstGeom prst="rect">
            <a:avLst/>
          </a:prstGeom>
        </p:spPr>
      </p:pic>
      <p:pic>
        <p:nvPicPr>
          <p:cNvPr id="8" name="Image 7" descr="fig_98.png"/>
          <p:cNvPicPr/>
          <p:nvPr/>
        </p:nvPicPr>
        <p:blipFill>
          <a:blip r:embed="rId4" cstate="print"/>
          <a:stretch>
            <a:fillRect/>
          </a:stretch>
        </p:blipFill>
        <p:spPr>
          <a:xfrm>
            <a:off x="6660232" y="1408440"/>
            <a:ext cx="1840230" cy="1300480"/>
          </a:xfrm>
          <a:prstGeom prst="rect">
            <a:avLst/>
          </a:prstGeom>
        </p:spPr>
      </p:pic>
      <p:pic>
        <p:nvPicPr>
          <p:cNvPr id="9" name="Image 8" descr="fig_105.png"/>
          <p:cNvPicPr/>
          <p:nvPr/>
        </p:nvPicPr>
        <p:blipFill>
          <a:blip r:embed="rId5" cstate="print"/>
          <a:stretch>
            <a:fillRect/>
          </a:stretch>
        </p:blipFill>
        <p:spPr>
          <a:xfrm>
            <a:off x="467543" y="3165380"/>
            <a:ext cx="2155462" cy="1224136"/>
          </a:xfrm>
          <a:prstGeom prst="rect">
            <a:avLst/>
          </a:prstGeom>
        </p:spPr>
      </p:pic>
      <p:pic>
        <p:nvPicPr>
          <p:cNvPr id="10" name="Image 9" descr="fig_106.png"/>
          <p:cNvPicPr/>
          <p:nvPr/>
        </p:nvPicPr>
        <p:blipFill>
          <a:blip r:embed="rId6" cstate="print"/>
          <a:stretch>
            <a:fillRect/>
          </a:stretch>
        </p:blipFill>
        <p:spPr>
          <a:xfrm>
            <a:off x="2761566" y="3045776"/>
            <a:ext cx="2376265" cy="1463343"/>
          </a:xfrm>
          <a:prstGeom prst="rect">
            <a:avLst/>
          </a:prstGeom>
        </p:spPr>
      </p:pic>
      <p:pic>
        <p:nvPicPr>
          <p:cNvPr id="11" name="Image 10" descr="fig_107.png"/>
          <p:cNvPicPr/>
          <p:nvPr/>
        </p:nvPicPr>
        <p:blipFill>
          <a:blip r:embed="rId7" cstate="print"/>
          <a:stretch>
            <a:fillRect/>
          </a:stretch>
        </p:blipFill>
        <p:spPr>
          <a:xfrm>
            <a:off x="5137831" y="3165380"/>
            <a:ext cx="1937494" cy="1175312"/>
          </a:xfrm>
          <a:prstGeom prst="rect">
            <a:avLst/>
          </a:prstGeom>
        </p:spPr>
      </p:pic>
      <p:pic>
        <p:nvPicPr>
          <p:cNvPr id="12" name="Image 11" descr="fig_108.png"/>
          <p:cNvPicPr/>
          <p:nvPr/>
        </p:nvPicPr>
        <p:blipFill>
          <a:blip r:embed="rId8" cstate="print"/>
          <a:stretch>
            <a:fillRect/>
          </a:stretch>
        </p:blipFill>
        <p:spPr>
          <a:xfrm>
            <a:off x="7236296" y="3045776"/>
            <a:ext cx="1403985" cy="1234440"/>
          </a:xfrm>
          <a:prstGeom prst="rect">
            <a:avLst/>
          </a:prstGeom>
        </p:spPr>
      </p:pic>
      <p:pic>
        <p:nvPicPr>
          <p:cNvPr id="13" name="Image 12" descr="fig_109.png"/>
          <p:cNvPicPr/>
          <p:nvPr/>
        </p:nvPicPr>
        <p:blipFill>
          <a:blip r:embed="rId9" cstate="print"/>
          <a:stretch>
            <a:fillRect/>
          </a:stretch>
        </p:blipFill>
        <p:spPr>
          <a:xfrm>
            <a:off x="1614547" y="4509118"/>
            <a:ext cx="6486336" cy="1224137"/>
          </a:xfrm>
          <a:prstGeom prst="rect">
            <a:avLst/>
          </a:prstGeom>
        </p:spPr>
      </p:pic>
    </p:spTree>
    <p:extLst>
      <p:ext uri="{BB962C8B-B14F-4D97-AF65-F5344CB8AC3E}">
        <p14:creationId xmlns:p14="http://schemas.microsoft.com/office/powerpoint/2010/main" val="3269943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mécanismes articulés</a:t>
            </a:r>
            <a:endParaRPr lang="fr-FR" dirty="0"/>
          </a:p>
        </p:txBody>
      </p:sp>
      <p:sp>
        <p:nvSpPr>
          <p:cNvPr id="3" name="Espace réservé du contenu 2"/>
          <p:cNvSpPr>
            <a:spLocks noGrp="1"/>
          </p:cNvSpPr>
          <p:nvPr>
            <p:ph sz="quarter" idx="1"/>
          </p:nvPr>
        </p:nvSpPr>
        <p:spPr/>
        <p:txBody>
          <a:bodyPr/>
          <a:lstStyle/>
          <a:p>
            <a:r>
              <a:rPr lang="fr-FR" dirty="0" smtClean="0"/>
              <a:t>Système bielle-manivelle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113.png"/>
          <p:cNvPicPr/>
          <p:nvPr/>
        </p:nvPicPr>
        <p:blipFill>
          <a:blip r:embed="rId2" cstate="print"/>
          <a:stretch>
            <a:fillRect/>
          </a:stretch>
        </p:blipFill>
        <p:spPr>
          <a:xfrm>
            <a:off x="611560" y="2060848"/>
            <a:ext cx="2858784" cy="4176464"/>
          </a:xfrm>
          <a:prstGeom prst="rect">
            <a:avLst/>
          </a:prstGeom>
        </p:spPr>
      </p:pic>
      <p:pic>
        <p:nvPicPr>
          <p:cNvPr id="7" name="Image 6" descr="fig_114.png"/>
          <p:cNvPicPr/>
          <p:nvPr/>
        </p:nvPicPr>
        <p:blipFill>
          <a:blip r:embed="rId3" cstate="print"/>
          <a:stretch>
            <a:fillRect/>
          </a:stretch>
        </p:blipFill>
        <p:spPr>
          <a:xfrm>
            <a:off x="3923927" y="2086566"/>
            <a:ext cx="3625829" cy="4006730"/>
          </a:xfrm>
          <a:prstGeom prst="rect">
            <a:avLst/>
          </a:prstGeom>
        </p:spPr>
      </p:pic>
    </p:spTree>
    <p:extLst>
      <p:ext uri="{BB962C8B-B14F-4D97-AF65-F5344CB8AC3E}">
        <p14:creationId xmlns:p14="http://schemas.microsoft.com/office/powerpoint/2010/main" val="2822492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mécanismes articulés</a:t>
            </a:r>
            <a:endParaRPr lang="fr-FR" dirty="0"/>
          </a:p>
        </p:txBody>
      </p:sp>
      <p:sp>
        <p:nvSpPr>
          <p:cNvPr id="3" name="Espace réservé du contenu 2"/>
          <p:cNvSpPr>
            <a:spLocks noGrp="1"/>
          </p:cNvSpPr>
          <p:nvPr>
            <p:ph sz="quarter" idx="1"/>
          </p:nvPr>
        </p:nvSpPr>
        <p:spPr/>
        <p:txBody>
          <a:bodyPr/>
          <a:lstStyle/>
          <a:p>
            <a:r>
              <a:rPr lang="fr-FR" dirty="0" smtClean="0"/>
              <a:t>Systèmes à excentrique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8" name="Image 7" descr="fig_115.png"/>
          <p:cNvPicPr/>
          <p:nvPr/>
        </p:nvPicPr>
        <p:blipFill>
          <a:blip r:embed="rId2" cstate="print"/>
          <a:stretch>
            <a:fillRect/>
          </a:stretch>
        </p:blipFill>
        <p:spPr>
          <a:xfrm>
            <a:off x="1547664" y="1768268"/>
            <a:ext cx="6048672" cy="3169269"/>
          </a:xfrm>
          <a:prstGeom prst="rect">
            <a:avLst/>
          </a:prstGeom>
        </p:spPr>
      </p:pic>
    </p:spTree>
    <p:extLst>
      <p:ext uri="{BB962C8B-B14F-4D97-AF65-F5344CB8AC3E}">
        <p14:creationId xmlns:p14="http://schemas.microsoft.com/office/powerpoint/2010/main" val="334376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mécanismes articulés</a:t>
            </a:r>
            <a:endParaRPr lang="fr-FR" dirty="0"/>
          </a:p>
        </p:txBody>
      </p:sp>
      <p:sp>
        <p:nvSpPr>
          <p:cNvPr id="3" name="Espace réservé du contenu 2"/>
          <p:cNvSpPr>
            <a:spLocks noGrp="1"/>
          </p:cNvSpPr>
          <p:nvPr>
            <p:ph sz="quarter" idx="1"/>
          </p:nvPr>
        </p:nvSpPr>
        <p:spPr/>
        <p:txBody>
          <a:bodyPr/>
          <a:lstStyle/>
          <a:p>
            <a:r>
              <a:rPr lang="fr-FR" dirty="0" smtClean="0"/>
              <a:t>Systèmes à excentrique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Image 6" descr="fig_117.png"/>
          <p:cNvPicPr/>
          <p:nvPr/>
        </p:nvPicPr>
        <p:blipFill>
          <a:blip r:embed="rId2" cstate="print"/>
          <a:stretch>
            <a:fillRect/>
          </a:stretch>
        </p:blipFill>
        <p:spPr>
          <a:xfrm>
            <a:off x="395536" y="1916832"/>
            <a:ext cx="4576445" cy="4048760"/>
          </a:xfrm>
          <a:prstGeom prst="rect">
            <a:avLst/>
          </a:prstGeom>
        </p:spPr>
      </p:pic>
      <p:pic>
        <p:nvPicPr>
          <p:cNvPr id="9" name="Image 8" descr="fig_118.png"/>
          <p:cNvPicPr/>
          <p:nvPr/>
        </p:nvPicPr>
        <p:blipFill>
          <a:blip r:embed="rId3" cstate="print"/>
          <a:stretch>
            <a:fillRect/>
          </a:stretch>
        </p:blipFill>
        <p:spPr>
          <a:xfrm>
            <a:off x="6672411" y="1340768"/>
            <a:ext cx="923925" cy="1366520"/>
          </a:xfrm>
          <a:prstGeom prst="rect">
            <a:avLst/>
          </a:prstGeom>
        </p:spPr>
      </p:pic>
      <p:pic>
        <p:nvPicPr>
          <p:cNvPr id="10" name="Image 9" descr="fig_119.png"/>
          <p:cNvPicPr/>
          <p:nvPr/>
        </p:nvPicPr>
        <p:blipFill>
          <a:blip r:embed="rId4" cstate="print"/>
          <a:stretch>
            <a:fillRect/>
          </a:stretch>
        </p:blipFill>
        <p:spPr>
          <a:xfrm>
            <a:off x="6672411" y="2852936"/>
            <a:ext cx="888365" cy="1305560"/>
          </a:xfrm>
          <a:prstGeom prst="rect">
            <a:avLst/>
          </a:prstGeom>
        </p:spPr>
      </p:pic>
      <p:pic>
        <p:nvPicPr>
          <p:cNvPr id="11" name="Image 10" descr="fig_120.png"/>
          <p:cNvPicPr/>
          <p:nvPr/>
        </p:nvPicPr>
        <p:blipFill>
          <a:blip r:embed="rId5" cstate="print"/>
          <a:stretch>
            <a:fillRect/>
          </a:stretch>
        </p:blipFill>
        <p:spPr>
          <a:xfrm>
            <a:off x="6672411" y="4365104"/>
            <a:ext cx="977265" cy="1430655"/>
          </a:xfrm>
          <a:prstGeom prst="rect">
            <a:avLst/>
          </a:prstGeom>
        </p:spPr>
      </p:pic>
    </p:spTree>
    <p:extLst>
      <p:ext uri="{BB962C8B-B14F-4D97-AF65-F5344CB8AC3E}">
        <p14:creationId xmlns:p14="http://schemas.microsoft.com/office/powerpoint/2010/main" val="2270111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Transmission de puissance par mécanismes articulés</a:t>
            </a:r>
            <a:endParaRPr lang="fr-FR" dirty="0"/>
          </a:p>
        </p:txBody>
      </p:sp>
      <p:sp>
        <p:nvSpPr>
          <p:cNvPr id="3" name="Espace réservé du contenu 2"/>
          <p:cNvSpPr>
            <a:spLocks noGrp="1"/>
          </p:cNvSpPr>
          <p:nvPr>
            <p:ph sz="quarter" idx="1"/>
          </p:nvPr>
        </p:nvSpPr>
        <p:spPr/>
        <p:txBody>
          <a:bodyPr/>
          <a:lstStyle/>
          <a:p>
            <a:r>
              <a:rPr lang="fr-FR" dirty="0" smtClean="0"/>
              <a:t>Systèmes à excentrique et biellettes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2" name="Image 11" descr="fig_122.png"/>
          <p:cNvPicPr/>
          <p:nvPr/>
        </p:nvPicPr>
        <p:blipFill>
          <a:blip r:embed="rId2" cstate="print"/>
          <a:stretch>
            <a:fillRect/>
          </a:stretch>
        </p:blipFill>
        <p:spPr>
          <a:xfrm>
            <a:off x="251520" y="2420888"/>
            <a:ext cx="3465195" cy="1808480"/>
          </a:xfrm>
          <a:prstGeom prst="rect">
            <a:avLst/>
          </a:prstGeom>
        </p:spPr>
      </p:pic>
      <p:pic>
        <p:nvPicPr>
          <p:cNvPr id="13" name="Image 12" descr="fig_123.png"/>
          <p:cNvPicPr/>
          <p:nvPr/>
        </p:nvPicPr>
        <p:blipFill>
          <a:blip r:embed="rId3" cstate="print"/>
          <a:stretch>
            <a:fillRect/>
          </a:stretch>
        </p:blipFill>
        <p:spPr>
          <a:xfrm>
            <a:off x="4211960" y="2032413"/>
            <a:ext cx="3744416" cy="2585430"/>
          </a:xfrm>
          <a:prstGeom prst="rect">
            <a:avLst/>
          </a:prstGeom>
        </p:spPr>
      </p:pic>
    </p:spTree>
    <p:extLst>
      <p:ext uri="{BB962C8B-B14F-4D97-AF65-F5344CB8AC3E}">
        <p14:creationId xmlns:p14="http://schemas.microsoft.com/office/powerpoint/2010/main" val="1725503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Accouplements entres arbres alignés</a:t>
            </a:r>
            <a:endParaRPr lang="fr-FR" dirty="0"/>
          </a:p>
        </p:txBody>
      </p:sp>
      <p:sp>
        <p:nvSpPr>
          <p:cNvPr id="3" name="Espace réservé du contenu 2"/>
          <p:cNvSpPr>
            <a:spLocks noGrp="1"/>
          </p:cNvSpPr>
          <p:nvPr>
            <p:ph sz="quarter" idx="1"/>
          </p:nvPr>
        </p:nvSpPr>
        <p:spPr>
          <a:xfrm>
            <a:off x="457200" y="3106056"/>
            <a:ext cx="7467600" cy="3367895"/>
          </a:xfrm>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2" name="Image 11" descr="F:\Crs2013-2014-COLLEGUES\2012_2013_XP\CI_05_CommunicationTechnique\Cours\5_Transmettre\png\fig_04.png"/>
          <p:cNvPicPr/>
          <p:nvPr/>
        </p:nvPicPr>
        <p:blipFill>
          <a:blip r:embed="rId2" cstate="print"/>
          <a:srcRect/>
          <a:stretch>
            <a:fillRect/>
          </a:stretch>
        </p:blipFill>
        <p:spPr bwMode="auto">
          <a:xfrm>
            <a:off x="251520" y="1377825"/>
            <a:ext cx="1440000" cy="869950"/>
          </a:xfrm>
          <a:prstGeom prst="rect">
            <a:avLst/>
          </a:prstGeom>
          <a:noFill/>
          <a:ln w="9525">
            <a:noFill/>
            <a:miter lim="800000"/>
            <a:headEnd/>
            <a:tailEnd/>
          </a:ln>
        </p:spPr>
      </p:pic>
      <p:pic>
        <p:nvPicPr>
          <p:cNvPr id="13" name="Image 12" descr="fig_05.png"/>
          <p:cNvPicPr/>
          <p:nvPr/>
        </p:nvPicPr>
        <p:blipFill>
          <a:blip r:embed="rId3" cstate="print"/>
          <a:stretch>
            <a:fillRect/>
          </a:stretch>
        </p:blipFill>
        <p:spPr>
          <a:xfrm>
            <a:off x="2051720" y="1276542"/>
            <a:ext cx="1440000" cy="1072515"/>
          </a:xfrm>
          <a:prstGeom prst="rect">
            <a:avLst/>
          </a:prstGeom>
        </p:spPr>
      </p:pic>
      <p:pic>
        <p:nvPicPr>
          <p:cNvPr id="14" name="Image 13" descr="fig_06.png"/>
          <p:cNvPicPr/>
          <p:nvPr/>
        </p:nvPicPr>
        <p:blipFill>
          <a:blip r:embed="rId4" cstate="print"/>
          <a:stretch>
            <a:fillRect/>
          </a:stretch>
        </p:blipFill>
        <p:spPr>
          <a:xfrm>
            <a:off x="3740233" y="1298767"/>
            <a:ext cx="1440000" cy="1028065"/>
          </a:xfrm>
          <a:prstGeom prst="rect">
            <a:avLst/>
          </a:prstGeom>
        </p:spPr>
      </p:pic>
      <p:pic>
        <p:nvPicPr>
          <p:cNvPr id="15" name="Image 14" descr="fig_07.png"/>
          <p:cNvPicPr/>
          <p:nvPr/>
        </p:nvPicPr>
        <p:blipFill>
          <a:blip r:embed="rId5" cstate="print"/>
          <a:stretch>
            <a:fillRect/>
          </a:stretch>
        </p:blipFill>
        <p:spPr>
          <a:xfrm>
            <a:off x="5426841" y="1298767"/>
            <a:ext cx="1440000" cy="1028065"/>
          </a:xfrm>
          <a:prstGeom prst="rect">
            <a:avLst/>
          </a:prstGeom>
        </p:spPr>
      </p:pic>
      <p:pic>
        <p:nvPicPr>
          <p:cNvPr id="16" name="Image 15" descr="fig_08.png"/>
          <p:cNvPicPr/>
          <p:nvPr/>
        </p:nvPicPr>
        <p:blipFill>
          <a:blip r:embed="rId6" cstate="print"/>
          <a:stretch>
            <a:fillRect/>
          </a:stretch>
        </p:blipFill>
        <p:spPr>
          <a:xfrm>
            <a:off x="7236296" y="1496569"/>
            <a:ext cx="1440000" cy="632460"/>
          </a:xfrm>
          <a:prstGeom prst="rect">
            <a:avLst/>
          </a:prstGeom>
        </p:spPr>
      </p:pic>
      <p:sp>
        <p:nvSpPr>
          <p:cNvPr id="7" name="Rectangle 6"/>
          <p:cNvSpPr/>
          <p:nvPr/>
        </p:nvSpPr>
        <p:spPr>
          <a:xfrm>
            <a:off x="6773119" y="2164390"/>
            <a:ext cx="2366353" cy="307777"/>
          </a:xfrm>
          <a:prstGeom prst="rect">
            <a:avLst/>
          </a:prstGeom>
        </p:spPr>
        <p:txBody>
          <a:bodyPr wrap="none">
            <a:spAutoFit/>
          </a:bodyPr>
          <a:lstStyle/>
          <a:p>
            <a:r>
              <a:rPr lang="fr-FR" sz="1400" dirty="0"/>
              <a:t>Écart angulaire en torsion</a:t>
            </a:r>
          </a:p>
        </p:txBody>
      </p:sp>
    </p:spTree>
    <p:extLst>
      <p:ext uri="{BB962C8B-B14F-4D97-AF65-F5344CB8AC3E}">
        <p14:creationId xmlns:p14="http://schemas.microsoft.com/office/powerpoint/2010/main" val="2195783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Transmission de puissance par mécanismes articulés</a:t>
            </a:r>
          </a:p>
        </p:txBody>
      </p:sp>
      <p:sp>
        <p:nvSpPr>
          <p:cNvPr id="3" name="Espace réservé du contenu 2"/>
          <p:cNvSpPr>
            <a:spLocks noGrp="1"/>
          </p:cNvSpPr>
          <p:nvPr>
            <p:ph sz="quarter" idx="1"/>
          </p:nvPr>
        </p:nvSpPr>
        <p:spPr/>
        <p:txBody>
          <a:bodyPr>
            <a:normAutofit/>
          </a:bodyPr>
          <a:lstStyle/>
          <a:p>
            <a:r>
              <a:rPr lang="fr-FR" dirty="0" smtClean="0"/>
              <a:t>Mécanismes de Croix de Malte</a:t>
            </a:r>
          </a:p>
          <a:p>
            <a:endParaRPr lang="fr-FR" dirty="0"/>
          </a:p>
          <a:p>
            <a:pPr lvl="1"/>
            <a:r>
              <a:rPr lang="fr-FR" dirty="0" smtClean="0"/>
              <a:t>Le </a:t>
            </a:r>
            <a:r>
              <a:rPr lang="fr-FR" dirty="0"/>
              <a:t>mécanisme à croix de malte assure la transformation d’un mouvement de rotation continu en un mouvement de rotation intermittent, appelé couramment pas à pas.</a:t>
            </a:r>
          </a:p>
          <a:p>
            <a:pPr lvl="1"/>
            <a:r>
              <a:rPr lang="fr-FR" dirty="0"/>
              <a:t>Ce mécanisme comprend un arbre moteur animé d’un mouvement de rotation continu uniforme, muni de un ou plusieurs manetons, et un plateau mené, muni de rainures, le plus souvent rectilignes. Ce plateau est en liaison encastrement avec l’arbre récepteur.</a:t>
            </a:r>
          </a:p>
          <a:p>
            <a:pPr lvl="1"/>
            <a:r>
              <a:rPr lang="fr-FR" dirty="0"/>
              <a:t>Un cycle de fonctionnement comprend, par tour de l’arbre moteur, une ou plusieurs périodes de mouvement, une ou plusieurs périodes d’arrêt.</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40</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124.png"/>
          <p:cNvPicPr/>
          <p:nvPr/>
        </p:nvPicPr>
        <p:blipFill>
          <a:blip r:embed="rId2" cstate="print"/>
          <a:stretch>
            <a:fillRect/>
          </a:stretch>
        </p:blipFill>
        <p:spPr>
          <a:xfrm>
            <a:off x="6516216" y="1196752"/>
            <a:ext cx="969010" cy="929640"/>
          </a:xfrm>
          <a:prstGeom prst="rect">
            <a:avLst/>
          </a:prstGeom>
        </p:spPr>
      </p:pic>
    </p:spTree>
    <p:extLst>
      <p:ext uri="{BB962C8B-B14F-4D97-AF65-F5344CB8AC3E}">
        <p14:creationId xmlns:p14="http://schemas.microsoft.com/office/powerpoint/2010/main" val="3919631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Système à vérin fixe et biellette</a:t>
            </a:r>
            <a:endParaRPr lang="fr-FR" dirty="0"/>
          </a:p>
        </p:txBody>
      </p:sp>
      <p:sp>
        <p:nvSpPr>
          <p:cNvPr id="3" name="Espace réservé du contenu 2"/>
          <p:cNvSpPr>
            <a:spLocks noGrp="1"/>
          </p:cNvSpPr>
          <p:nvPr>
            <p:ph sz="quarter" idx="1"/>
          </p:nvPr>
        </p:nvSpPr>
        <p:spPr>
          <a:xfrm>
            <a:off x="457200" y="1196752"/>
            <a:ext cx="8147248" cy="2736304"/>
          </a:xfrm>
        </p:spPr>
        <p:txBody>
          <a:bodyPr>
            <a:normAutofit fontScale="62500" lnSpcReduction="20000"/>
          </a:bodyPr>
          <a:lstStyle/>
          <a:p>
            <a:r>
              <a:rPr lang="fr-FR" dirty="0"/>
              <a:t>La figure représente un modèle cinématique en vue de dessus d’un mécanisme de direction. Il est constitué :</a:t>
            </a:r>
          </a:p>
          <a:p>
            <a:pPr lvl="0"/>
            <a:r>
              <a:rPr lang="fr-FR" dirty="0"/>
              <a:t>du pignon de direction (7), lié au volant, en liaison pivot avec le boîtier de direction (1) supposé fixe de la crémaillère(2), associée au piston d’un vérin hydraulique dans le cas d’une direction assistée, lié au boîtier par une liaison pivot glissant</a:t>
            </a:r>
          </a:p>
          <a:p>
            <a:pPr lvl="0"/>
            <a:r>
              <a:rPr lang="fr-FR" dirty="0"/>
              <a:t>de deux biellettes de direction (3) et (4), liées à la crémaillère (2) par des rotules de centres B et B’</a:t>
            </a:r>
          </a:p>
          <a:p>
            <a:pPr lvl="0"/>
            <a:r>
              <a:rPr lang="fr-FR" dirty="0"/>
              <a:t>des deux ensembles fusées - roues (5) et (6), supposés liés au châssis (1) par deux liaisons modélisées par des pivots  </a:t>
            </a:r>
          </a:p>
          <a:p>
            <a:pPr lvl="0"/>
            <a:r>
              <a:rPr lang="fr-FR" dirty="0"/>
              <a:t>les ensembles(5) et (6) font par ailleurs l’objet de liaisons rotules de centres C et C’ avec les biellettes</a:t>
            </a:r>
            <a:r>
              <a:rPr lang="fr-FR" dirty="0" smtClean="0"/>
              <a:t>.</a:t>
            </a:r>
            <a:endParaRPr lang="fr-FR" dirty="0"/>
          </a:p>
          <a:p>
            <a:r>
              <a:rPr lang="fr-FR" dirty="0"/>
              <a:t>La translation de la crémaillère, est transformée en rotation des roues.</a:t>
            </a: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41</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Sans titre.png"/>
          <p:cNvPicPr/>
          <p:nvPr/>
        </p:nvPicPr>
        <p:blipFill>
          <a:blip r:embed="rId2" cstate="print"/>
          <a:stretch>
            <a:fillRect/>
          </a:stretch>
        </p:blipFill>
        <p:spPr>
          <a:xfrm>
            <a:off x="1763688" y="3789040"/>
            <a:ext cx="4415155" cy="2976880"/>
          </a:xfrm>
          <a:prstGeom prst="rect">
            <a:avLst/>
          </a:prstGeom>
        </p:spPr>
      </p:pic>
    </p:spTree>
    <p:extLst>
      <p:ext uri="{BB962C8B-B14F-4D97-AF65-F5344CB8AC3E}">
        <p14:creationId xmlns:p14="http://schemas.microsoft.com/office/powerpoint/2010/main" val="1220277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Accouplements entres arbres </a:t>
            </a:r>
            <a:r>
              <a:rPr lang="fr-FR" dirty="0" smtClean="0"/>
              <a:t>alignés</a:t>
            </a:r>
            <a:br>
              <a:rPr lang="fr-FR" dirty="0" smtClean="0"/>
            </a:br>
            <a:r>
              <a:rPr lang="fr-FR" dirty="0" smtClean="0"/>
              <a:t>Accouplements rigides</a:t>
            </a:r>
            <a:endParaRPr lang="fr-FR" dirty="0"/>
          </a:p>
        </p:txBody>
      </p:sp>
      <p:graphicFrame>
        <p:nvGraphicFramePr>
          <p:cNvPr id="6" name="Espace réservé du contenu 5"/>
          <p:cNvGraphicFramePr>
            <a:graphicFrameLocks noGrp="1"/>
          </p:cNvGraphicFramePr>
          <p:nvPr>
            <p:ph sz="quarter" idx="1"/>
            <p:extLst>
              <p:ext uri="{D42A27DB-BD31-4B8C-83A1-F6EECF244321}">
                <p14:modId xmlns:p14="http://schemas.microsoft.com/office/powerpoint/2010/main" val="1269218108"/>
              </p:ext>
            </p:extLst>
          </p:nvPr>
        </p:nvGraphicFramePr>
        <p:xfrm>
          <a:off x="251520" y="1268760"/>
          <a:ext cx="8352928" cy="1010920"/>
        </p:xfrm>
        <a:graphic>
          <a:graphicData uri="http://schemas.openxmlformats.org/drawingml/2006/table">
            <a:tbl>
              <a:tblPr firstRow="1" bandRow="1">
                <a:tableStyleId>{0E3FDE45-AF77-4B5C-9715-49D594BDF05E}</a:tableStyleId>
              </a:tblPr>
              <a:tblGrid>
                <a:gridCol w="2088232"/>
                <a:gridCol w="2088232"/>
                <a:gridCol w="2088232"/>
                <a:gridCol w="2088232"/>
              </a:tblGrid>
              <a:tr h="370840">
                <a:tc>
                  <a:txBody>
                    <a:bodyPr/>
                    <a:lstStyle/>
                    <a:p>
                      <a:pPr algn="ctr"/>
                      <a:r>
                        <a:rPr lang="fr-FR" dirty="0" smtClean="0">
                          <a:latin typeface="Calibri" panose="020F0502020204030204" pitchFamily="34" charset="0"/>
                        </a:rPr>
                        <a:t>Désalignement</a:t>
                      </a:r>
                      <a:r>
                        <a:rPr lang="fr-FR" baseline="0" dirty="0" smtClean="0">
                          <a:latin typeface="Calibri" panose="020F0502020204030204" pitchFamily="34" charset="0"/>
                        </a:rPr>
                        <a:t> radial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axial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angulaire</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Écart angulaire</a:t>
                      </a:r>
                      <a:r>
                        <a:rPr lang="fr-FR" baseline="0" dirty="0" smtClean="0">
                          <a:latin typeface="Calibri" panose="020F0502020204030204" pitchFamily="34" charset="0"/>
                        </a:rPr>
                        <a:t> en torsion</a:t>
                      </a:r>
                      <a:endParaRPr lang="fr-FR" dirty="0">
                        <a:latin typeface="Calibri" panose="020F0502020204030204" pitchFamily="34" charset="0"/>
                      </a:endParaRPr>
                    </a:p>
                  </a:txBody>
                  <a:tcPr anchor="ctr"/>
                </a:tc>
              </a:tr>
              <a:tr h="370840">
                <a:tc>
                  <a:txBody>
                    <a:bodyPr/>
                    <a:lstStyle/>
                    <a:p>
                      <a:pPr algn="ctr"/>
                      <a:r>
                        <a:rPr lang="fr-FR" b="1" dirty="0" smtClean="0">
                          <a:solidFill>
                            <a:srgbClr val="FF0000"/>
                          </a:solidFill>
                          <a:latin typeface="Calibri" panose="020F0502020204030204" pitchFamily="34" charset="0"/>
                        </a:rPr>
                        <a:t>X</a:t>
                      </a:r>
                      <a:endParaRPr lang="fr-FR" b="1" dirty="0">
                        <a:solidFill>
                          <a:srgbClr val="FF0000"/>
                        </a:solidFill>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r>
            </a:tbl>
          </a:graphicData>
        </a:graphic>
      </p:graphicFrame>
      <p:sp>
        <p:nvSpPr>
          <p:cNvPr id="4" name="Espace réservé du numéro de diapositive 3"/>
          <p:cNvSpPr>
            <a:spLocks noGrp="1"/>
          </p:cNvSpPr>
          <p:nvPr>
            <p:ph type="sldNum" sz="quarter" idx="15"/>
          </p:nvPr>
        </p:nvSpPr>
        <p:spPr/>
        <p:txBody>
          <a:bodyPr/>
          <a:lstStyle/>
          <a:p>
            <a:fld id="{CF4668DC-857F-487D-BFFA-8C0CA5037977}" type="slidenum">
              <a:rPr lang="fr-BE" smtClean="0"/>
              <a:pPr/>
              <a:t>5</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7" name="Image 6" descr="fig_09.png"/>
          <p:cNvPicPr/>
          <p:nvPr/>
        </p:nvPicPr>
        <p:blipFill>
          <a:blip r:embed="rId2" cstate="print"/>
          <a:stretch>
            <a:fillRect/>
          </a:stretch>
        </p:blipFill>
        <p:spPr>
          <a:xfrm>
            <a:off x="539552" y="2833891"/>
            <a:ext cx="3122930" cy="1262380"/>
          </a:xfrm>
          <a:prstGeom prst="rect">
            <a:avLst/>
          </a:prstGeom>
        </p:spPr>
      </p:pic>
      <p:pic>
        <p:nvPicPr>
          <p:cNvPr id="8" name="Image 7" descr="fig_10.png"/>
          <p:cNvPicPr/>
          <p:nvPr/>
        </p:nvPicPr>
        <p:blipFill>
          <a:blip r:embed="rId3" cstate="print"/>
          <a:stretch>
            <a:fillRect/>
          </a:stretch>
        </p:blipFill>
        <p:spPr>
          <a:xfrm>
            <a:off x="5436096" y="2492896"/>
            <a:ext cx="2319655" cy="1944370"/>
          </a:xfrm>
          <a:prstGeom prst="rect">
            <a:avLst/>
          </a:prstGeom>
        </p:spPr>
      </p:pic>
      <p:sp>
        <p:nvSpPr>
          <p:cNvPr id="9" name="Espace réservé du contenu 2"/>
          <p:cNvSpPr txBox="1">
            <a:spLocks/>
          </p:cNvSpPr>
          <p:nvPr/>
        </p:nvSpPr>
        <p:spPr>
          <a:xfrm>
            <a:off x="457200" y="4581128"/>
            <a:ext cx="7467600" cy="1892823"/>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Seules les goupilles (et éventuellement l’adhérence) participent à la transmission du couple. </a:t>
            </a:r>
            <a:endParaRPr lang="fr-FR" dirty="0"/>
          </a:p>
        </p:txBody>
      </p:sp>
    </p:spTree>
    <p:extLst>
      <p:ext uri="{BB962C8B-B14F-4D97-AF65-F5344CB8AC3E}">
        <p14:creationId xmlns:p14="http://schemas.microsoft.com/office/powerpoint/2010/main" val="426035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Accouplements entres arbres alignés</a:t>
            </a:r>
            <a:br>
              <a:rPr lang="fr-FR" dirty="0"/>
            </a:br>
            <a:r>
              <a:rPr lang="fr-FR" dirty="0"/>
              <a:t>Accouplements </a:t>
            </a:r>
            <a:r>
              <a:rPr lang="fr-FR" dirty="0" smtClean="0"/>
              <a:t>élastiques</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6</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graphicFrame>
        <p:nvGraphicFramePr>
          <p:cNvPr id="6" name="Espace réservé du contenu 5"/>
          <p:cNvGraphicFramePr>
            <a:graphicFrameLocks/>
          </p:cNvGraphicFramePr>
          <p:nvPr>
            <p:extLst>
              <p:ext uri="{D42A27DB-BD31-4B8C-83A1-F6EECF244321}">
                <p14:modId xmlns:p14="http://schemas.microsoft.com/office/powerpoint/2010/main" val="3698912937"/>
              </p:ext>
            </p:extLst>
          </p:nvPr>
        </p:nvGraphicFramePr>
        <p:xfrm>
          <a:off x="251520" y="1268760"/>
          <a:ext cx="8352928" cy="1651000"/>
        </p:xfrm>
        <a:graphic>
          <a:graphicData uri="http://schemas.openxmlformats.org/drawingml/2006/table">
            <a:tbl>
              <a:tblPr firstRow="1" bandRow="1">
                <a:tableStyleId>{0E3FDE45-AF77-4B5C-9715-49D594BDF05E}</a:tableStyleId>
              </a:tblPr>
              <a:tblGrid>
                <a:gridCol w="2088232"/>
                <a:gridCol w="2088232"/>
                <a:gridCol w="2088232"/>
                <a:gridCol w="2088232"/>
              </a:tblGrid>
              <a:tr h="370840">
                <a:tc>
                  <a:txBody>
                    <a:bodyPr/>
                    <a:lstStyle/>
                    <a:p>
                      <a:pPr algn="ctr"/>
                      <a:r>
                        <a:rPr lang="fr-FR" dirty="0" smtClean="0">
                          <a:latin typeface="Calibri" panose="020F0502020204030204" pitchFamily="34" charset="0"/>
                        </a:rPr>
                        <a:t>Désalignement</a:t>
                      </a:r>
                      <a:r>
                        <a:rPr lang="fr-FR" baseline="0" dirty="0" smtClean="0">
                          <a:latin typeface="Calibri" panose="020F0502020204030204" pitchFamily="34" charset="0"/>
                        </a:rPr>
                        <a:t> radial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axial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angulaire</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Écart angulaire</a:t>
                      </a:r>
                      <a:r>
                        <a:rPr lang="fr-FR" baseline="0" dirty="0" smtClean="0">
                          <a:latin typeface="Calibri" panose="020F0502020204030204" pitchFamily="34" charset="0"/>
                        </a:rPr>
                        <a:t> en torsion</a:t>
                      </a:r>
                      <a:endParaRPr lang="fr-FR" dirty="0">
                        <a:latin typeface="Calibri" panose="020F0502020204030204" pitchFamily="34" charset="0"/>
                      </a:endParaRPr>
                    </a:p>
                  </a:txBody>
                  <a:tcPr anchor="ctr"/>
                </a:tc>
              </a:tr>
              <a:tr h="370840">
                <a:tc>
                  <a:txBody>
                    <a:bodyPr/>
                    <a:lstStyle/>
                    <a:p>
                      <a:pPr algn="ctr"/>
                      <a:r>
                        <a:rPr kumimoji="0" lang="fr-FR" sz="1800" kern="1200" dirty="0" smtClean="0">
                          <a:solidFill>
                            <a:schemeClr val="tx1"/>
                          </a:solidFill>
                          <a:effectLst/>
                          <a:latin typeface="+mn-lt"/>
                          <a:ea typeface="+mn-ea"/>
                          <a:cs typeface="+mn-cs"/>
                        </a:rPr>
                        <a:t>∆r = ±0,3 mm</a:t>
                      </a:r>
                      <a:endParaRPr lang="fr-FR" b="1" dirty="0">
                        <a:solidFill>
                          <a:srgbClr val="FF0000"/>
                        </a:solidFill>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∆a = ±4 mm</a:t>
                      </a:r>
                      <a:endParaRPr lang="fr-FR" dirty="0">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∆α = ±5°</a:t>
                      </a:r>
                      <a:endParaRPr lang="fr-FR" dirty="0">
                        <a:latin typeface="Calibri" panose="020F0502020204030204" pitchFamily="34" charset="0"/>
                      </a:endParaRPr>
                    </a:p>
                  </a:txBody>
                  <a:tcPr anchor="ctr"/>
                </a:tc>
                <a:tc>
                  <a:txBody>
                    <a:bodyPr/>
                    <a:lstStyle/>
                    <a:p>
                      <a:pPr algn="ctr"/>
                      <a:endParaRPr lang="fr-FR" dirty="0">
                        <a:latin typeface="Calibri" panose="020F0502020204030204" pitchFamily="34" charset="0"/>
                      </a:endParaRPr>
                    </a:p>
                  </a:txBody>
                  <a:tcPr anchor="ct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kern="1200" dirty="0" smtClean="0">
                          <a:solidFill>
                            <a:schemeClr val="tx1"/>
                          </a:solidFill>
                          <a:effectLst/>
                          <a:latin typeface="+mn-lt"/>
                          <a:ea typeface="+mn-ea"/>
                          <a:cs typeface="+mn-cs"/>
                        </a:rPr>
                        <a:t>∆r = ±5mm</a:t>
                      </a:r>
                    </a:p>
                    <a:p>
                      <a:pPr algn="ctr"/>
                      <a:endParaRPr lang="fr-FR" b="1" dirty="0">
                        <a:solidFill>
                          <a:srgbClr val="FF0000"/>
                        </a:solidFill>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∆a = ±6mm</a:t>
                      </a:r>
                      <a:endParaRPr lang="fr-FR" dirty="0">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∆α = ±2</a:t>
                      </a:r>
                      <a:endParaRPr lang="fr-FR" dirty="0">
                        <a:latin typeface="Calibri" panose="020F050202020403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dirty="0" smtClean="0">
                        <a:latin typeface="Calibri" panose="020F0502020204030204" pitchFamily="34" charset="0"/>
                      </a:endParaRPr>
                    </a:p>
                    <a:p>
                      <a:pPr algn="ctr"/>
                      <a:endParaRPr lang="fr-FR" dirty="0">
                        <a:latin typeface="Calibri" panose="020F0502020204030204" pitchFamily="34" charset="0"/>
                      </a:endParaRPr>
                    </a:p>
                  </a:txBody>
                  <a:tcPr anchor="ctr"/>
                </a:tc>
              </a:tr>
            </a:tbl>
          </a:graphicData>
        </a:graphic>
      </p:graphicFrame>
      <p:pic>
        <p:nvPicPr>
          <p:cNvPr id="7" name="Image 6" descr="fig_11.png"/>
          <p:cNvPicPr/>
          <p:nvPr/>
        </p:nvPicPr>
        <p:blipFill>
          <a:blip r:embed="rId2" cstate="print"/>
          <a:stretch>
            <a:fillRect/>
          </a:stretch>
        </p:blipFill>
        <p:spPr>
          <a:xfrm>
            <a:off x="623441" y="3293132"/>
            <a:ext cx="1732716" cy="1445099"/>
          </a:xfrm>
          <a:prstGeom prst="rect">
            <a:avLst/>
          </a:prstGeom>
        </p:spPr>
      </p:pic>
      <p:pic>
        <p:nvPicPr>
          <p:cNvPr id="8" name="Image 7" descr="fig_12.png"/>
          <p:cNvPicPr/>
          <p:nvPr/>
        </p:nvPicPr>
        <p:blipFill>
          <a:blip r:embed="rId3" cstate="print"/>
          <a:stretch>
            <a:fillRect/>
          </a:stretch>
        </p:blipFill>
        <p:spPr>
          <a:xfrm>
            <a:off x="2699880" y="3005563"/>
            <a:ext cx="3312279" cy="1732668"/>
          </a:xfrm>
          <a:prstGeom prst="rect">
            <a:avLst/>
          </a:prstGeom>
        </p:spPr>
      </p:pic>
      <p:pic>
        <p:nvPicPr>
          <p:cNvPr id="9" name="Image 8" descr="fig_13.png"/>
          <p:cNvPicPr/>
          <p:nvPr/>
        </p:nvPicPr>
        <p:blipFill>
          <a:blip r:embed="rId4" cstate="print"/>
          <a:stretch>
            <a:fillRect/>
          </a:stretch>
        </p:blipFill>
        <p:spPr>
          <a:xfrm>
            <a:off x="2738148" y="4879520"/>
            <a:ext cx="1401803" cy="1568143"/>
          </a:xfrm>
          <a:prstGeom prst="rect">
            <a:avLst/>
          </a:prstGeom>
        </p:spPr>
      </p:pic>
      <p:pic>
        <p:nvPicPr>
          <p:cNvPr id="10" name="Image 9" descr="fig_14.png"/>
          <p:cNvPicPr/>
          <p:nvPr/>
        </p:nvPicPr>
        <p:blipFill>
          <a:blip r:embed="rId5" cstate="print"/>
          <a:stretch>
            <a:fillRect/>
          </a:stretch>
        </p:blipFill>
        <p:spPr>
          <a:xfrm>
            <a:off x="4643830" y="4841181"/>
            <a:ext cx="2160418" cy="1550488"/>
          </a:xfrm>
          <a:prstGeom prst="rect">
            <a:avLst/>
          </a:prstGeom>
        </p:spPr>
      </p:pic>
      <p:cxnSp>
        <p:nvCxnSpPr>
          <p:cNvPr id="11" name="Connecteur droit avec flèche 10"/>
          <p:cNvCxnSpPr/>
          <p:nvPr/>
        </p:nvCxnSpPr>
        <p:spPr>
          <a:xfrm flipH="1">
            <a:off x="6804248" y="5445224"/>
            <a:ext cx="187220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8676456" y="2564905"/>
            <a:ext cx="0" cy="2880319"/>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a:off x="8172400" y="2564904"/>
            <a:ext cx="50405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flipH="1">
            <a:off x="179512" y="2132856"/>
            <a:ext cx="32454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flipV="1">
            <a:off x="179512" y="2132856"/>
            <a:ext cx="0" cy="1882825"/>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a:endCxn id="7" idx="1"/>
          </p:cNvCxnSpPr>
          <p:nvPr/>
        </p:nvCxnSpPr>
        <p:spPr>
          <a:xfrm>
            <a:off x="179512" y="4015681"/>
            <a:ext cx="443929"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775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t>Accouplements entres arbres alignés</a:t>
            </a:r>
            <a:br>
              <a:rPr lang="fr-FR" sz="2400" dirty="0"/>
            </a:br>
            <a:r>
              <a:rPr lang="fr-FR" sz="2400" dirty="0"/>
              <a:t>Accouplements </a:t>
            </a:r>
            <a:r>
              <a:rPr lang="fr-FR" sz="2400" dirty="0" smtClean="0"/>
              <a:t>flexibles et Joints de Oldham</a:t>
            </a:r>
            <a:endParaRPr lang="fr-FR" sz="2400"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7</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graphicFrame>
        <p:nvGraphicFramePr>
          <p:cNvPr id="6" name="Espace réservé du contenu 5"/>
          <p:cNvGraphicFramePr>
            <a:graphicFrameLocks/>
          </p:cNvGraphicFramePr>
          <p:nvPr>
            <p:extLst>
              <p:ext uri="{D42A27DB-BD31-4B8C-83A1-F6EECF244321}">
                <p14:modId xmlns:p14="http://schemas.microsoft.com/office/powerpoint/2010/main" val="3119781287"/>
              </p:ext>
            </p:extLst>
          </p:nvPr>
        </p:nvGraphicFramePr>
        <p:xfrm>
          <a:off x="251520" y="1268760"/>
          <a:ext cx="8352928" cy="1010920"/>
        </p:xfrm>
        <a:graphic>
          <a:graphicData uri="http://schemas.openxmlformats.org/drawingml/2006/table">
            <a:tbl>
              <a:tblPr firstRow="1" bandRow="1">
                <a:tableStyleId>{0E3FDE45-AF77-4B5C-9715-49D594BDF05E}</a:tableStyleId>
              </a:tblPr>
              <a:tblGrid>
                <a:gridCol w="2088232"/>
                <a:gridCol w="2088232"/>
                <a:gridCol w="2088232"/>
                <a:gridCol w="2088232"/>
              </a:tblGrid>
              <a:tr h="370840">
                <a:tc>
                  <a:txBody>
                    <a:bodyPr/>
                    <a:lstStyle/>
                    <a:p>
                      <a:pPr algn="ctr"/>
                      <a:r>
                        <a:rPr lang="fr-FR" dirty="0" smtClean="0">
                          <a:latin typeface="Calibri" panose="020F0502020204030204" pitchFamily="34" charset="0"/>
                        </a:rPr>
                        <a:t>Désalignement</a:t>
                      </a:r>
                      <a:r>
                        <a:rPr lang="fr-FR" baseline="0" dirty="0" smtClean="0">
                          <a:latin typeface="Calibri" panose="020F0502020204030204" pitchFamily="34" charset="0"/>
                        </a:rPr>
                        <a:t> radial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axial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angulaire</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Écart angulaire</a:t>
                      </a:r>
                      <a:r>
                        <a:rPr lang="fr-FR" baseline="0" dirty="0" smtClean="0">
                          <a:latin typeface="Calibri" panose="020F0502020204030204" pitchFamily="34" charset="0"/>
                        </a:rPr>
                        <a:t> en torsion</a:t>
                      </a:r>
                      <a:endParaRPr lang="fr-FR" dirty="0">
                        <a:latin typeface="Calibri" panose="020F0502020204030204" pitchFamily="34" charset="0"/>
                      </a:endParaRPr>
                    </a:p>
                  </a:txBody>
                  <a:tcPr anchor="ctr"/>
                </a:tc>
              </a:tr>
              <a:tr h="370840">
                <a:tc>
                  <a:txBody>
                    <a:bodyPr/>
                    <a:lstStyle/>
                    <a:p>
                      <a:pPr algn="ctr"/>
                      <a:r>
                        <a:rPr kumimoji="0" lang="fr-FR" sz="1800" kern="1200" dirty="0" smtClean="0">
                          <a:solidFill>
                            <a:schemeClr val="tx1"/>
                          </a:solidFill>
                          <a:effectLst/>
                          <a:latin typeface="+mn-lt"/>
                          <a:ea typeface="+mn-ea"/>
                          <a:cs typeface="+mn-cs"/>
                        </a:rPr>
                        <a:t>∆r = ±3mm</a:t>
                      </a:r>
                      <a:endParaRPr lang="fr-FR" b="1" dirty="0">
                        <a:solidFill>
                          <a:srgbClr val="FF0000"/>
                        </a:solidFill>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Important</a:t>
                      </a:r>
                      <a:endParaRPr lang="fr-FR" dirty="0">
                        <a:latin typeface="Calibri" panose="020F0502020204030204" pitchFamily="34" charset="0"/>
                      </a:endParaRPr>
                    </a:p>
                  </a:txBody>
                  <a:tcPr anchor="ctr"/>
                </a:tc>
                <a:tc>
                  <a:txBody>
                    <a:bodyPr/>
                    <a:lstStyle/>
                    <a:p>
                      <a:pPr algn="ctr"/>
                      <a:r>
                        <a:rPr kumimoji="0" lang="fr-FR" sz="1800" kern="1200" dirty="0" smtClean="0">
                          <a:solidFill>
                            <a:schemeClr val="tx1"/>
                          </a:solidFill>
                          <a:effectLst/>
                          <a:latin typeface="+mn-lt"/>
                          <a:ea typeface="+mn-ea"/>
                          <a:cs typeface="+mn-cs"/>
                        </a:rPr>
                        <a:t>∆α=±30°</a:t>
                      </a:r>
                      <a:endParaRPr lang="fr-FR" dirty="0">
                        <a:latin typeface="Calibri" panose="020F0502020204030204" pitchFamily="34" charset="0"/>
                      </a:endParaRPr>
                    </a:p>
                  </a:txBody>
                  <a:tcPr anchor="ctr"/>
                </a:tc>
                <a:tc>
                  <a:txBody>
                    <a:bodyPr/>
                    <a:lstStyle/>
                    <a:p>
                      <a:pPr algn="ctr"/>
                      <a:endParaRPr lang="fr-FR" dirty="0">
                        <a:latin typeface="Calibri" panose="020F0502020204030204" pitchFamily="34" charset="0"/>
                      </a:endParaRPr>
                    </a:p>
                  </a:txBody>
                  <a:tcPr anchor="ctr"/>
                </a:tc>
              </a:tr>
            </a:tbl>
          </a:graphicData>
        </a:graphic>
      </p:graphicFrame>
      <p:graphicFrame>
        <p:nvGraphicFramePr>
          <p:cNvPr id="7" name="Espace réservé du contenu 5"/>
          <p:cNvGraphicFramePr>
            <a:graphicFrameLocks/>
          </p:cNvGraphicFramePr>
          <p:nvPr>
            <p:extLst>
              <p:ext uri="{D42A27DB-BD31-4B8C-83A1-F6EECF244321}">
                <p14:modId xmlns:p14="http://schemas.microsoft.com/office/powerpoint/2010/main" val="505838886"/>
              </p:ext>
            </p:extLst>
          </p:nvPr>
        </p:nvGraphicFramePr>
        <p:xfrm>
          <a:off x="251520" y="3861048"/>
          <a:ext cx="8352928" cy="1010920"/>
        </p:xfrm>
        <a:graphic>
          <a:graphicData uri="http://schemas.openxmlformats.org/drawingml/2006/table">
            <a:tbl>
              <a:tblPr firstRow="1" bandRow="1">
                <a:tableStyleId>{0E3FDE45-AF77-4B5C-9715-49D594BDF05E}</a:tableStyleId>
              </a:tblPr>
              <a:tblGrid>
                <a:gridCol w="2088232"/>
                <a:gridCol w="2088232"/>
                <a:gridCol w="2088232"/>
                <a:gridCol w="2088232"/>
              </a:tblGrid>
              <a:tr h="370840">
                <a:tc>
                  <a:txBody>
                    <a:bodyPr/>
                    <a:lstStyle/>
                    <a:p>
                      <a:pPr algn="ctr"/>
                      <a:r>
                        <a:rPr lang="fr-FR" dirty="0" smtClean="0">
                          <a:latin typeface="Calibri" panose="020F0502020204030204" pitchFamily="34" charset="0"/>
                        </a:rPr>
                        <a:t>Désalignement</a:t>
                      </a:r>
                      <a:r>
                        <a:rPr lang="fr-FR" baseline="0" dirty="0" smtClean="0">
                          <a:latin typeface="Calibri" panose="020F0502020204030204" pitchFamily="34" charset="0"/>
                        </a:rPr>
                        <a:t> radial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axial</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Désalignement angulaire</a:t>
                      </a:r>
                      <a:endParaRPr lang="fr-FR" dirty="0">
                        <a:latin typeface="Calibri" panose="020F0502020204030204" pitchFamily="34" charset="0"/>
                      </a:endParaRPr>
                    </a:p>
                  </a:txBody>
                  <a:tcPr anchor="ctr"/>
                </a:tc>
                <a:tc>
                  <a:txBody>
                    <a:bodyPr/>
                    <a:lstStyle/>
                    <a:p>
                      <a:pPr algn="ctr"/>
                      <a:r>
                        <a:rPr lang="fr-FR" dirty="0" smtClean="0">
                          <a:latin typeface="Calibri" panose="020F0502020204030204" pitchFamily="34" charset="0"/>
                        </a:rPr>
                        <a:t>Écart angulaire</a:t>
                      </a:r>
                      <a:r>
                        <a:rPr lang="fr-FR" baseline="0" dirty="0" smtClean="0">
                          <a:latin typeface="Calibri" panose="020F0502020204030204" pitchFamily="34" charset="0"/>
                        </a:rPr>
                        <a:t> en torsion</a:t>
                      </a:r>
                      <a:endParaRPr lang="fr-FR" dirty="0">
                        <a:latin typeface="Calibri" panose="020F0502020204030204" pitchFamily="34" charset="0"/>
                      </a:endParaRPr>
                    </a:p>
                  </a:txBody>
                  <a:tcPr anchor="ctr"/>
                </a:tc>
              </a:tr>
              <a:tr h="370840">
                <a:tc>
                  <a:txBody>
                    <a:bodyPr/>
                    <a:lstStyle/>
                    <a:p>
                      <a:pPr algn="ctr"/>
                      <a:r>
                        <a:rPr kumimoji="0" lang="fr-FR" sz="1800" kern="1200" dirty="0" smtClean="0">
                          <a:solidFill>
                            <a:schemeClr val="tx1"/>
                          </a:solidFill>
                          <a:effectLst/>
                          <a:latin typeface="+mn-lt"/>
                          <a:ea typeface="+mn-ea"/>
                          <a:cs typeface="+mn-cs"/>
                        </a:rPr>
                        <a:t>∆r =±4mm</a:t>
                      </a:r>
                      <a:endParaRPr lang="fr-FR" b="1" dirty="0">
                        <a:solidFill>
                          <a:srgbClr val="FF0000"/>
                        </a:solidFill>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Faible</a:t>
                      </a:r>
                      <a:endParaRPr lang="fr-FR" dirty="0">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c>
                  <a:txBody>
                    <a:bodyPr/>
                    <a:lstStyle/>
                    <a:p>
                      <a:pPr algn="ctr"/>
                      <a:r>
                        <a:rPr lang="fr-FR" b="1" dirty="0" smtClean="0">
                          <a:solidFill>
                            <a:srgbClr val="FF0000"/>
                          </a:solidFill>
                          <a:latin typeface="Calibri" panose="020F0502020204030204" pitchFamily="34" charset="0"/>
                        </a:rPr>
                        <a:t>X</a:t>
                      </a:r>
                      <a:endParaRPr lang="fr-FR" dirty="0">
                        <a:latin typeface="Calibri" panose="020F0502020204030204" pitchFamily="34" charset="0"/>
                      </a:endParaRPr>
                    </a:p>
                  </a:txBody>
                  <a:tcPr anchor="ctr"/>
                </a:tc>
              </a:tr>
            </a:tbl>
          </a:graphicData>
        </a:graphic>
      </p:graphicFrame>
      <p:pic>
        <p:nvPicPr>
          <p:cNvPr id="8" name="Image 7" descr="fig_15.png"/>
          <p:cNvPicPr/>
          <p:nvPr/>
        </p:nvPicPr>
        <p:blipFill>
          <a:blip r:embed="rId2" cstate="print"/>
          <a:stretch>
            <a:fillRect/>
          </a:stretch>
        </p:blipFill>
        <p:spPr>
          <a:xfrm>
            <a:off x="2411760" y="2602230"/>
            <a:ext cx="900430" cy="857250"/>
          </a:xfrm>
          <a:prstGeom prst="rect">
            <a:avLst/>
          </a:prstGeom>
        </p:spPr>
      </p:pic>
      <p:pic>
        <p:nvPicPr>
          <p:cNvPr id="9" name="Image 8" descr="fig_16.png"/>
          <p:cNvPicPr/>
          <p:nvPr/>
        </p:nvPicPr>
        <p:blipFill>
          <a:blip r:embed="rId3" cstate="print"/>
          <a:stretch>
            <a:fillRect/>
          </a:stretch>
        </p:blipFill>
        <p:spPr>
          <a:xfrm>
            <a:off x="4139952" y="2476696"/>
            <a:ext cx="2244727" cy="1108318"/>
          </a:xfrm>
          <a:prstGeom prst="rect">
            <a:avLst/>
          </a:prstGeom>
        </p:spPr>
      </p:pic>
      <p:pic>
        <p:nvPicPr>
          <p:cNvPr id="10" name="Image 9" descr="fig_17.png"/>
          <p:cNvPicPr/>
          <p:nvPr/>
        </p:nvPicPr>
        <p:blipFill>
          <a:blip r:embed="rId4" cstate="print"/>
          <a:stretch>
            <a:fillRect/>
          </a:stretch>
        </p:blipFill>
        <p:spPr>
          <a:xfrm>
            <a:off x="755576" y="5229200"/>
            <a:ext cx="1037590" cy="1037590"/>
          </a:xfrm>
          <a:prstGeom prst="rect">
            <a:avLst/>
          </a:prstGeom>
        </p:spPr>
      </p:pic>
      <p:pic>
        <p:nvPicPr>
          <p:cNvPr id="11" name="Image 10" descr="fig_18.png"/>
          <p:cNvPicPr/>
          <p:nvPr/>
        </p:nvPicPr>
        <p:blipFill>
          <a:blip r:embed="rId5" cstate="print"/>
          <a:srcRect r="3337"/>
          <a:stretch>
            <a:fillRect/>
          </a:stretch>
        </p:blipFill>
        <p:spPr>
          <a:xfrm>
            <a:off x="2248282" y="5343182"/>
            <a:ext cx="2343150" cy="809625"/>
          </a:xfrm>
          <a:prstGeom prst="rect">
            <a:avLst/>
          </a:prstGeom>
        </p:spPr>
      </p:pic>
      <p:sp>
        <p:nvSpPr>
          <p:cNvPr id="12" name="Rectangle 11"/>
          <p:cNvSpPr/>
          <p:nvPr/>
        </p:nvSpPr>
        <p:spPr>
          <a:xfrm>
            <a:off x="6406775" y="5517232"/>
            <a:ext cx="1653017" cy="369332"/>
          </a:xfrm>
          <a:prstGeom prst="rect">
            <a:avLst/>
          </a:prstGeom>
        </p:spPr>
        <p:txBody>
          <a:bodyPr wrap="none">
            <a:spAutoFit/>
          </a:bodyPr>
          <a:lstStyle/>
          <a:p>
            <a:r>
              <a:rPr lang="fr-FR" b="1" dirty="0" smtClean="0">
                <a:solidFill>
                  <a:srgbClr val="FF0000"/>
                </a:solidFill>
                <a:latin typeface="Calibri" panose="020F0502020204030204" pitchFamily="34" charset="0"/>
              </a:rPr>
              <a:t>Homocinétique</a:t>
            </a:r>
            <a:endParaRPr lang="fr-FR" dirty="0"/>
          </a:p>
        </p:txBody>
      </p:sp>
    </p:spTree>
    <p:extLst>
      <p:ext uri="{BB962C8B-B14F-4D97-AF65-F5344CB8AC3E}">
        <p14:creationId xmlns:p14="http://schemas.microsoft.com/office/powerpoint/2010/main" val="2978413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Accouplements temporaires</a:t>
            </a:r>
            <a:br>
              <a:rPr lang="fr-FR" dirty="0" smtClean="0"/>
            </a:br>
            <a:r>
              <a:rPr lang="fr-FR" dirty="0" smtClean="0"/>
              <a:t>Roues Libres</a:t>
            </a:r>
            <a:endParaRPr lang="fr-FR" dirty="0"/>
          </a:p>
        </p:txBody>
      </p:sp>
      <p:sp>
        <p:nvSpPr>
          <p:cNvPr id="3" name="Espace réservé du contenu 2"/>
          <p:cNvSpPr>
            <a:spLocks noGrp="1"/>
          </p:cNvSpPr>
          <p:nvPr>
            <p:ph sz="quarter" idx="1"/>
          </p:nvPr>
        </p:nvSpPr>
        <p:spPr>
          <a:xfrm>
            <a:off x="457200" y="3140968"/>
            <a:ext cx="3394720" cy="720080"/>
          </a:xfrm>
        </p:spPr>
        <p:txBody>
          <a:bodyPr/>
          <a:lstStyle/>
          <a:p>
            <a:r>
              <a:rPr lang="fr-FR" dirty="0" smtClean="0"/>
              <a:t>Roues libres à rouleaux</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8</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13" name="Image 12" descr="fig_19.png"/>
          <p:cNvPicPr/>
          <p:nvPr/>
        </p:nvPicPr>
        <p:blipFill>
          <a:blip r:embed="rId2" cstate="print"/>
          <a:stretch>
            <a:fillRect/>
          </a:stretch>
        </p:blipFill>
        <p:spPr>
          <a:xfrm>
            <a:off x="611560" y="1268760"/>
            <a:ext cx="1493520" cy="1506855"/>
          </a:xfrm>
          <a:prstGeom prst="rect">
            <a:avLst/>
          </a:prstGeom>
        </p:spPr>
      </p:pic>
      <p:pic>
        <p:nvPicPr>
          <p:cNvPr id="14" name="Image 13" descr="fig_20.png"/>
          <p:cNvPicPr/>
          <p:nvPr/>
        </p:nvPicPr>
        <p:blipFill>
          <a:blip r:embed="rId3" cstate="print"/>
          <a:stretch>
            <a:fillRect/>
          </a:stretch>
        </p:blipFill>
        <p:spPr>
          <a:xfrm>
            <a:off x="2339752" y="1156999"/>
            <a:ext cx="1297940" cy="1730375"/>
          </a:xfrm>
          <a:prstGeom prst="rect">
            <a:avLst/>
          </a:prstGeom>
        </p:spPr>
      </p:pic>
      <p:pic>
        <p:nvPicPr>
          <p:cNvPr id="15" name="Image 14" descr="fig_21.png"/>
          <p:cNvPicPr/>
          <p:nvPr/>
        </p:nvPicPr>
        <p:blipFill>
          <a:blip r:embed="rId4" cstate="print">
            <a:extLst>
              <a:ext uri="{28A0092B-C50C-407E-A947-70E740481C1C}">
                <a14:useLocalDpi xmlns:a14="http://schemas.microsoft.com/office/drawing/2010/main" val="0"/>
              </a:ext>
            </a:extLst>
          </a:blip>
          <a:stretch>
            <a:fillRect/>
          </a:stretch>
        </p:blipFill>
        <p:spPr>
          <a:xfrm>
            <a:off x="4644008" y="1497358"/>
            <a:ext cx="1574800" cy="1049655"/>
          </a:xfrm>
          <a:prstGeom prst="rect">
            <a:avLst/>
          </a:prstGeom>
        </p:spPr>
      </p:pic>
      <p:pic>
        <p:nvPicPr>
          <p:cNvPr id="16" name="Image 15" descr="fig_22.png"/>
          <p:cNvPicPr/>
          <p:nvPr/>
        </p:nvPicPr>
        <p:blipFill>
          <a:blip r:embed="rId5" cstate="print"/>
          <a:stretch>
            <a:fillRect/>
          </a:stretch>
        </p:blipFill>
        <p:spPr>
          <a:xfrm>
            <a:off x="7092280" y="1087150"/>
            <a:ext cx="1404620" cy="1688465"/>
          </a:xfrm>
          <a:prstGeom prst="rect">
            <a:avLst/>
          </a:prstGeom>
        </p:spPr>
      </p:pic>
      <p:sp>
        <p:nvSpPr>
          <p:cNvPr id="17" name="Espace réservé du contenu 2"/>
          <p:cNvSpPr txBox="1">
            <a:spLocks/>
          </p:cNvSpPr>
          <p:nvPr/>
        </p:nvSpPr>
        <p:spPr>
          <a:xfrm>
            <a:off x="4993704" y="3140968"/>
            <a:ext cx="3394720" cy="720080"/>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Calibri" panose="020F0502020204030204" pitchFamily="34" charset="0"/>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Calibri" panose="020F0502020204030204" pitchFamily="34" charset="0"/>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Calibri" panose="020F0502020204030204" pitchFamily="34" charset="0"/>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Calibri" panose="020F0502020204030204" pitchFamily="34" charset="0"/>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Calibri" panose="020F050202020403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Roues libres à cliquets</a:t>
            </a:r>
            <a:endParaRPr lang="fr-FR" dirty="0"/>
          </a:p>
        </p:txBody>
      </p:sp>
    </p:spTree>
    <p:extLst>
      <p:ext uri="{BB962C8B-B14F-4D97-AF65-F5344CB8AC3E}">
        <p14:creationId xmlns:p14="http://schemas.microsoft.com/office/powerpoint/2010/main" val="1394699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accouplements temporaires</a:t>
            </a:r>
            <a:br>
              <a:rPr lang="fr-FR" dirty="0" smtClean="0"/>
            </a:br>
            <a:r>
              <a:rPr lang="fr-FR" dirty="0" smtClean="0"/>
              <a:t>Les embrayages</a:t>
            </a:r>
            <a:endParaRPr lang="fr-FR" dirty="0"/>
          </a:p>
        </p:txBody>
      </p:sp>
      <p:sp>
        <p:nvSpPr>
          <p:cNvPr id="3" name="Espace réservé du contenu 2"/>
          <p:cNvSpPr>
            <a:spLocks noGrp="1"/>
          </p:cNvSpPr>
          <p:nvPr>
            <p:ph sz="quarter" idx="1"/>
          </p:nvPr>
        </p:nvSpPr>
        <p:spPr>
          <a:xfrm>
            <a:off x="5076056" y="1196752"/>
            <a:ext cx="2848744" cy="5277200"/>
          </a:xfrm>
        </p:spPr>
        <p:txBody>
          <a:bodyPr/>
          <a:lstStyle/>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9</a:t>
            </a:fld>
            <a:endParaRPr lang="fr-BE"/>
          </a:p>
        </p:txBody>
      </p:sp>
      <p:sp>
        <p:nvSpPr>
          <p:cNvPr id="5" name="Espace réservé du pied de page 4"/>
          <p:cNvSpPr>
            <a:spLocks noGrp="1"/>
          </p:cNvSpPr>
          <p:nvPr>
            <p:ph type="ftr" sz="quarter" idx="16"/>
          </p:nvPr>
        </p:nvSpPr>
        <p:spPr/>
        <p:txBody>
          <a:bodyPr/>
          <a:lstStyle/>
          <a:p>
            <a:r>
              <a:rPr lang="fr-BE" smtClean="0"/>
              <a:t>Xavier Pessoles - Jean-Pierre Pupier</a:t>
            </a:r>
            <a:endParaRPr lang="fr-BE"/>
          </a:p>
        </p:txBody>
      </p:sp>
      <p:pic>
        <p:nvPicPr>
          <p:cNvPr id="6" name="Image 5" descr="fig_24.png"/>
          <p:cNvPicPr/>
          <p:nvPr/>
        </p:nvPicPr>
        <p:blipFill>
          <a:blip r:embed="rId3" cstate="print">
            <a:extLst>
              <a:ext uri="{28A0092B-C50C-407E-A947-70E740481C1C}">
                <a14:useLocalDpi xmlns:a14="http://schemas.microsoft.com/office/drawing/2010/main" val="0"/>
              </a:ext>
            </a:extLst>
          </a:blip>
          <a:stretch>
            <a:fillRect/>
          </a:stretch>
        </p:blipFill>
        <p:spPr>
          <a:xfrm>
            <a:off x="395536" y="1340768"/>
            <a:ext cx="3744416" cy="4738222"/>
          </a:xfrm>
          <a:prstGeom prst="rect">
            <a:avLst/>
          </a:prstGeom>
        </p:spPr>
      </p:pic>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8" name="Objet 7"/>
          <p:cNvGraphicFramePr>
            <a:graphicFrameLocks noChangeAspect="1"/>
          </p:cNvGraphicFramePr>
          <p:nvPr>
            <p:extLst>
              <p:ext uri="{D42A27DB-BD31-4B8C-83A1-F6EECF244321}">
                <p14:modId xmlns:p14="http://schemas.microsoft.com/office/powerpoint/2010/main" val="4104753001"/>
              </p:ext>
            </p:extLst>
          </p:nvPr>
        </p:nvGraphicFramePr>
        <p:xfrm>
          <a:off x="1739106" y="5949280"/>
          <a:ext cx="1057275" cy="466725"/>
        </p:xfrm>
        <a:graphic>
          <a:graphicData uri="http://schemas.openxmlformats.org/presentationml/2006/ole">
            <mc:AlternateContent xmlns:mc="http://schemas.openxmlformats.org/markup-compatibility/2006">
              <mc:Choice xmlns:v="urn:schemas-microsoft-com:vml" Requires="v">
                <p:oleObj spid="_x0000_s9258" r:id="rId4" imgW="1054100" imgH="457200" progId="Equation.DSMT4">
                  <p:embed/>
                </p:oleObj>
              </mc:Choice>
              <mc:Fallback>
                <p:oleObj r:id="rId4" imgW="1054100" imgH="4572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9106" y="5949280"/>
                        <a:ext cx="1057275"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137684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478</TotalTime>
  <Words>1754</Words>
  <Application>Microsoft Office PowerPoint</Application>
  <PresentationFormat>Affichage à l'écran (4:3)</PresentationFormat>
  <Paragraphs>279</Paragraphs>
  <Slides>41</Slides>
  <Notes>2</Notes>
  <HiddenSlides>0</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41</vt:i4>
      </vt:variant>
    </vt:vector>
  </HeadingPairs>
  <TitlesOfParts>
    <vt:vector size="43" baseType="lpstr">
      <vt:lpstr>Oriel</vt:lpstr>
      <vt:lpstr>Equation.DSMT4</vt:lpstr>
      <vt:lpstr>Introduction à l’Ingénierie Systèmes  Chapitre 5 – Fonction Transmettre</vt:lpstr>
      <vt:lpstr>La transmission de l'énergie sans transformation de mouvement et sans modification de la vitesse de rotation</vt:lpstr>
      <vt:lpstr>Arbres et axes</vt:lpstr>
      <vt:lpstr>Accouplements entres arbres alignés</vt:lpstr>
      <vt:lpstr>Accouplements entres arbres alignés Accouplements rigides</vt:lpstr>
      <vt:lpstr>Accouplements entres arbres alignés Accouplements élastiques</vt:lpstr>
      <vt:lpstr>Accouplements entres arbres alignés Accouplements flexibles et Joints de Oldham</vt:lpstr>
      <vt:lpstr>Accouplements temporaires Roues Libres</vt:lpstr>
      <vt:lpstr>Les accouplements temporaires Les embrayages</vt:lpstr>
      <vt:lpstr>Les accouplements temporaires Les coupleurs et convertisseurs hydrodynamiques</vt:lpstr>
      <vt:lpstr>Les accouplements entres arbres sécants Les limiteurs de couples</vt:lpstr>
      <vt:lpstr>Les accouplements temporaires Les freins</vt:lpstr>
      <vt:lpstr>Les accouplements entres arbres sécants</vt:lpstr>
      <vt:lpstr>Les accouplements entres arbres sécants Joints d’accouplement homocinétiques</vt:lpstr>
      <vt:lpstr>Poulie – Courroie – Chaîne </vt:lpstr>
      <vt:lpstr>Mise en situation </vt:lpstr>
      <vt:lpstr>Transmission de puissance par courroie</vt:lpstr>
      <vt:lpstr>Comportement cinématique</vt:lpstr>
      <vt:lpstr>Longueur de courroie</vt:lpstr>
      <vt:lpstr>La transmission de puissance par chaîne</vt:lpstr>
      <vt:lpstr>Représentation schématique</vt:lpstr>
      <vt:lpstr>Les engrenages</vt:lpstr>
      <vt:lpstr>Transmission de puissance par engrenages</vt:lpstr>
      <vt:lpstr>Notions sur la développante de cercle</vt:lpstr>
      <vt:lpstr>Notions sur la développante de cercle</vt:lpstr>
      <vt:lpstr>Les paramètres géométriques des engrenages</vt:lpstr>
      <vt:lpstr>Les paramètres géométriques des engrenages</vt:lpstr>
      <vt:lpstr>Représentation normalisée</vt:lpstr>
      <vt:lpstr>Les familles d’engrenages Engrenages cylindriques à denture droite</vt:lpstr>
      <vt:lpstr>Les familles d’engrenages Engrenages cylindriques à denture hélicoïdale</vt:lpstr>
      <vt:lpstr>Les familles d’engrenages Roue et vis sans fin</vt:lpstr>
      <vt:lpstr>Les familles d’engrenages Engrenage coniques</vt:lpstr>
      <vt:lpstr>Réalisation des engrenages</vt:lpstr>
      <vt:lpstr>Transmission d’énergie avec transformation de mouvement</vt:lpstr>
      <vt:lpstr>La transmission de puissance par mécanisme Vis-Écrou</vt:lpstr>
      <vt:lpstr>Transmission de puissance par mécanismes articulés</vt:lpstr>
      <vt:lpstr>Transmission de puissance par mécanismes articulés</vt:lpstr>
      <vt:lpstr>Transmission de puissance par mécanismes articulés</vt:lpstr>
      <vt:lpstr>Transmission de puissance par mécanismes articulés</vt:lpstr>
      <vt:lpstr>Transmission de puissance par mécanismes articulés</vt:lpstr>
      <vt:lpstr>Système à vérin fixe et biellette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Xavier</dc:creator>
  <cp:lastModifiedBy>Xavier Pessoles</cp:lastModifiedBy>
  <cp:revision>82</cp:revision>
  <dcterms:created xsi:type="dcterms:W3CDTF">2014-07-08T14:08:53Z</dcterms:created>
  <dcterms:modified xsi:type="dcterms:W3CDTF">2014-12-15T21:24:25Z</dcterms:modified>
</cp:coreProperties>
</file>